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42"/>
  </p:notesMasterIdLst>
  <p:sldIdLst>
    <p:sldId id="256" r:id="rId3"/>
    <p:sldId id="257" r:id="rId4"/>
    <p:sldId id="294" r:id="rId5"/>
    <p:sldId id="300" r:id="rId6"/>
    <p:sldId id="298" r:id="rId7"/>
    <p:sldId id="301" r:id="rId8"/>
    <p:sldId id="262" r:id="rId9"/>
    <p:sldId id="263" r:id="rId10"/>
    <p:sldId id="302" r:id="rId11"/>
    <p:sldId id="265" r:id="rId12"/>
    <p:sldId id="264" r:id="rId13"/>
    <p:sldId id="266" r:id="rId14"/>
    <p:sldId id="267" r:id="rId15"/>
    <p:sldId id="268" r:id="rId16"/>
    <p:sldId id="269" r:id="rId17"/>
    <p:sldId id="270" r:id="rId18"/>
    <p:sldId id="297" r:id="rId19"/>
    <p:sldId id="272" r:id="rId20"/>
    <p:sldId id="274" r:id="rId21"/>
    <p:sldId id="296" r:id="rId22"/>
    <p:sldId id="278" r:id="rId23"/>
    <p:sldId id="277" r:id="rId24"/>
    <p:sldId id="328" r:id="rId25"/>
    <p:sldId id="279" r:id="rId26"/>
    <p:sldId id="281" r:id="rId27"/>
    <p:sldId id="329" r:id="rId28"/>
    <p:sldId id="282" r:id="rId29"/>
    <p:sldId id="283" r:id="rId30"/>
    <p:sldId id="327" r:id="rId31"/>
    <p:sldId id="330" r:id="rId32"/>
    <p:sldId id="286" r:id="rId33"/>
    <p:sldId id="289" r:id="rId34"/>
    <p:sldId id="285" r:id="rId35"/>
    <p:sldId id="284" r:id="rId36"/>
    <p:sldId id="290" r:id="rId37"/>
    <p:sldId id="291" r:id="rId38"/>
    <p:sldId id="276" r:id="rId39"/>
    <p:sldId id="280" r:id="rId40"/>
    <p:sldId id="288" r:id="rId41"/>
  </p:sldIdLst>
  <p:sldSz cx="9144000" cy="6858000" type="screen4x3"/>
  <p:notesSz cx="7010400" cy="9296400"/>
  <p:embeddedFontLst>
    <p:embeddedFont>
      <p:font typeface="Arial Black" panose="020B0A04020102020204" pitchFamily="34" charset="0"/>
      <p:regular r:id="rId43"/>
      <p:bold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orbel" panose="020B0503020204020204" pitchFamily="34" charset="0"/>
      <p:regular r:id="rId49"/>
      <p:bold r:id="rId50"/>
      <p:italic r:id="rId51"/>
      <p:boldItalic r:id="rId52"/>
    </p:embeddedFont>
    <p:embeddedFont>
      <p:font typeface="Open Sans" panose="020B0604020202020204" charset="0"/>
      <p:regular r:id="rId53"/>
      <p:bold r:id="rId54"/>
      <p:italic r:id="rId55"/>
      <p:boldItalic r:id="rId56"/>
    </p:embeddedFont>
    <p:embeddedFont>
      <p:font typeface="Verdana" panose="020B0604030504040204" pitchFamily="3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9E"/>
    <a:srgbClr val="005EA4"/>
    <a:srgbClr val="3B6EAC"/>
    <a:srgbClr val="E98300"/>
    <a:srgbClr val="132647"/>
    <a:srgbClr val="BCD343"/>
    <a:srgbClr val="FF0000"/>
    <a:srgbClr val="4848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91F38F2-3F73-4BE5-9DAF-E48208502E84}">
  <a:tblStyle styleId="{E91F38F2-3F73-4BE5-9DAF-E48208502E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958" autoAdjust="0"/>
    <p:restoredTop sz="94660"/>
  </p:normalViewPr>
  <p:slideViewPr>
    <p:cSldViewPr snapToGrid="0">
      <p:cViewPr>
        <p:scale>
          <a:sx n="100" d="100"/>
          <a:sy n="100" d="100"/>
        </p:scale>
        <p:origin x="261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font" Target="fonts/font12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61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4.fntdata"/><Relationship Id="rId59" Type="http://schemas.openxmlformats.org/officeDocument/2006/relationships/font" Target="fonts/font17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DDC172-E43C-4A27-A48D-3309EE3710EF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6D5C68-EE6C-4324-8C27-CF03F35A1D00}">
      <dgm:prSet phldrT="[Text]" custT="1"/>
      <dgm:spPr/>
      <dgm:t>
        <a:bodyPr/>
        <a:lstStyle/>
        <a:p>
          <a:r>
            <a:rPr lang="en-US" sz="1800" b="1" dirty="0">
              <a:latin typeface="Calibri" panose="020F0502020204030204" pitchFamily="34" charset="0"/>
              <a:cs typeface="Calibri" panose="020F0502020204030204" pitchFamily="34" charset="0"/>
            </a:rPr>
            <a:t>Employee Benefits</a:t>
          </a:r>
        </a:p>
      </dgm:t>
    </dgm:pt>
    <dgm:pt modelId="{3219CD27-34DB-4354-AC53-B605023A9C2F}" type="parTrans" cxnId="{BA8F8695-174B-4E8C-9ADE-B6DBFFFF699F}">
      <dgm:prSet/>
      <dgm:spPr/>
      <dgm:t>
        <a:bodyPr/>
        <a:lstStyle/>
        <a:p>
          <a:endParaRPr lang="en-US"/>
        </a:p>
      </dgm:t>
    </dgm:pt>
    <dgm:pt modelId="{97C33AE8-C8FB-4517-A458-EEDEE7FC925D}" type="sibTrans" cxnId="{BA8F8695-174B-4E8C-9ADE-B6DBFFFF699F}">
      <dgm:prSet/>
      <dgm:spPr>
        <a:solidFill>
          <a:srgbClr val="E98300"/>
        </a:solidFill>
      </dgm:spPr>
      <dgm:t>
        <a:bodyPr/>
        <a:lstStyle/>
        <a:p>
          <a:endParaRPr lang="en-US"/>
        </a:p>
      </dgm:t>
    </dgm:pt>
    <dgm:pt modelId="{0972416A-2439-49A6-BE09-FB31F2B60303}">
      <dgm:prSet phldrT="[Text]" custT="1"/>
      <dgm:spPr/>
      <dgm:t>
        <a:bodyPr/>
        <a:lstStyle/>
        <a:p>
          <a:r>
            <a:rPr lang="en-US" sz="1800" b="1" dirty="0">
              <a:latin typeface="Calibri" panose="020F0502020204030204" pitchFamily="34" charset="0"/>
              <a:cs typeface="Calibri" panose="020F0502020204030204" pitchFamily="34" charset="0"/>
            </a:rPr>
            <a:t>Risk Management</a:t>
          </a:r>
        </a:p>
      </dgm:t>
    </dgm:pt>
    <dgm:pt modelId="{C6600C1D-0009-4955-80B7-1DF3696A50AC}" type="parTrans" cxnId="{332DB85F-E92E-473F-BC0F-15E757464F0F}">
      <dgm:prSet/>
      <dgm:spPr/>
      <dgm:t>
        <a:bodyPr/>
        <a:lstStyle/>
        <a:p>
          <a:endParaRPr lang="en-US"/>
        </a:p>
      </dgm:t>
    </dgm:pt>
    <dgm:pt modelId="{AB8A7A72-C836-42F4-9FDE-701C72798996}" type="sibTrans" cxnId="{332DB85F-E92E-473F-BC0F-15E757464F0F}">
      <dgm:prSet/>
      <dgm:spPr>
        <a:solidFill>
          <a:srgbClr val="E98300"/>
        </a:solidFill>
      </dgm:spPr>
      <dgm:t>
        <a:bodyPr/>
        <a:lstStyle/>
        <a:p>
          <a:endParaRPr lang="en-US"/>
        </a:p>
      </dgm:t>
    </dgm:pt>
    <dgm:pt modelId="{4291EAF8-297E-4355-B3E7-7DBEC8A1CBCC}">
      <dgm:prSet phldrT="[Text]" custT="1"/>
      <dgm:spPr/>
      <dgm:t>
        <a:bodyPr/>
        <a:lstStyle/>
        <a:p>
          <a:r>
            <a:rPr lang="en-US" sz="1800" b="1" dirty="0">
              <a:latin typeface="Calibri" panose="020F0502020204030204" pitchFamily="34" charset="0"/>
              <a:cs typeface="Calibri" panose="020F0502020204030204" pitchFamily="34" charset="0"/>
            </a:rPr>
            <a:t>Worksite Wellness</a:t>
          </a:r>
        </a:p>
      </dgm:t>
    </dgm:pt>
    <dgm:pt modelId="{0E562664-AD70-4935-825A-D7AEECB655A0}" type="parTrans" cxnId="{6BF47FDB-0F29-48EF-8CD6-AA1271EBCAC7}">
      <dgm:prSet/>
      <dgm:spPr/>
      <dgm:t>
        <a:bodyPr/>
        <a:lstStyle/>
        <a:p>
          <a:endParaRPr lang="en-US"/>
        </a:p>
      </dgm:t>
    </dgm:pt>
    <dgm:pt modelId="{07313D6D-FC1E-42C7-90AE-D41242467936}" type="sibTrans" cxnId="{6BF47FDB-0F29-48EF-8CD6-AA1271EBCAC7}">
      <dgm:prSet/>
      <dgm:spPr>
        <a:solidFill>
          <a:srgbClr val="E98300"/>
        </a:solidFill>
      </dgm:spPr>
      <dgm:t>
        <a:bodyPr/>
        <a:lstStyle/>
        <a:p>
          <a:endParaRPr lang="en-US"/>
        </a:p>
      </dgm:t>
    </dgm:pt>
    <dgm:pt modelId="{4DD4E4A9-AE15-4CFB-80C2-E762C925CD19}">
      <dgm:prSet phldrT="[Text]" custT="1"/>
      <dgm:spPr/>
      <dgm:t>
        <a:bodyPr/>
        <a:lstStyle/>
        <a:p>
          <a:r>
            <a:rPr lang="en-US" sz="1800" b="1" dirty="0">
              <a:latin typeface="Calibri" panose="020F0502020204030204" pitchFamily="34" charset="0"/>
              <a:cs typeface="Calibri" panose="020F0502020204030204" pitchFamily="34" charset="0"/>
            </a:rPr>
            <a:t>Safety Committee</a:t>
          </a:r>
        </a:p>
      </dgm:t>
    </dgm:pt>
    <dgm:pt modelId="{9F2EEF45-754F-47D7-AB23-7EAE820C2E9D}" type="parTrans" cxnId="{B5588237-D5D8-47A1-BEE5-EE5202CFE7FE}">
      <dgm:prSet/>
      <dgm:spPr/>
      <dgm:t>
        <a:bodyPr/>
        <a:lstStyle/>
        <a:p>
          <a:endParaRPr lang="en-US"/>
        </a:p>
      </dgm:t>
    </dgm:pt>
    <dgm:pt modelId="{FBE17409-5AD7-4840-8B3C-7235391516DE}" type="sibTrans" cxnId="{B5588237-D5D8-47A1-BEE5-EE5202CFE7FE}">
      <dgm:prSet/>
      <dgm:spPr>
        <a:solidFill>
          <a:srgbClr val="E98300"/>
        </a:solidFill>
      </dgm:spPr>
      <dgm:t>
        <a:bodyPr/>
        <a:lstStyle/>
        <a:p>
          <a:endParaRPr lang="en-US"/>
        </a:p>
      </dgm:t>
    </dgm:pt>
    <dgm:pt modelId="{FFCD1BFB-C359-4784-8FA2-A0F281B662BB}" type="pres">
      <dgm:prSet presAssocID="{10DDC172-E43C-4A27-A48D-3309EE3710EF}" presName="cycle" presStyleCnt="0">
        <dgm:presLayoutVars>
          <dgm:dir/>
          <dgm:resizeHandles val="exact"/>
        </dgm:presLayoutVars>
      </dgm:prSet>
      <dgm:spPr/>
    </dgm:pt>
    <dgm:pt modelId="{F0173850-9813-41EB-9B07-CE647D05B285}" type="pres">
      <dgm:prSet presAssocID="{456D5C68-EE6C-4324-8C27-CF03F35A1D00}" presName="dummy" presStyleCnt="0"/>
      <dgm:spPr/>
    </dgm:pt>
    <dgm:pt modelId="{6D8BF7E8-9BAE-44D0-868A-860735221A58}" type="pres">
      <dgm:prSet presAssocID="{456D5C68-EE6C-4324-8C27-CF03F35A1D00}" presName="node" presStyleLbl="revTx" presStyleIdx="0" presStyleCnt="4">
        <dgm:presLayoutVars>
          <dgm:bulletEnabled val="1"/>
        </dgm:presLayoutVars>
      </dgm:prSet>
      <dgm:spPr/>
    </dgm:pt>
    <dgm:pt modelId="{8836814F-7732-4388-B3EE-16E1E7864129}" type="pres">
      <dgm:prSet presAssocID="{97C33AE8-C8FB-4517-A458-EEDEE7FC925D}" presName="sibTrans" presStyleLbl="node1" presStyleIdx="0" presStyleCnt="4"/>
      <dgm:spPr/>
    </dgm:pt>
    <dgm:pt modelId="{938E8F7B-9E94-477C-9407-559CF869B365}" type="pres">
      <dgm:prSet presAssocID="{0972416A-2439-49A6-BE09-FB31F2B60303}" presName="dummy" presStyleCnt="0"/>
      <dgm:spPr/>
    </dgm:pt>
    <dgm:pt modelId="{6E0E9132-01F0-44A6-8067-E760562F2D57}" type="pres">
      <dgm:prSet presAssocID="{0972416A-2439-49A6-BE09-FB31F2B60303}" presName="node" presStyleLbl="revTx" presStyleIdx="1" presStyleCnt="4">
        <dgm:presLayoutVars>
          <dgm:bulletEnabled val="1"/>
        </dgm:presLayoutVars>
      </dgm:prSet>
      <dgm:spPr/>
    </dgm:pt>
    <dgm:pt modelId="{8F2F5099-27DA-4247-A63E-39228573CEFC}" type="pres">
      <dgm:prSet presAssocID="{AB8A7A72-C836-42F4-9FDE-701C72798996}" presName="sibTrans" presStyleLbl="node1" presStyleIdx="1" presStyleCnt="4"/>
      <dgm:spPr/>
    </dgm:pt>
    <dgm:pt modelId="{DB49B38A-5BAD-4661-8AAD-543953601F2A}" type="pres">
      <dgm:prSet presAssocID="{4291EAF8-297E-4355-B3E7-7DBEC8A1CBCC}" presName="dummy" presStyleCnt="0"/>
      <dgm:spPr/>
    </dgm:pt>
    <dgm:pt modelId="{B71FC888-9651-4D7D-95E9-72B0EA17BAF9}" type="pres">
      <dgm:prSet presAssocID="{4291EAF8-297E-4355-B3E7-7DBEC8A1CBCC}" presName="node" presStyleLbl="revTx" presStyleIdx="2" presStyleCnt="4">
        <dgm:presLayoutVars>
          <dgm:bulletEnabled val="1"/>
        </dgm:presLayoutVars>
      </dgm:prSet>
      <dgm:spPr/>
    </dgm:pt>
    <dgm:pt modelId="{967CDA79-BCE2-434E-8576-0C916A0204E8}" type="pres">
      <dgm:prSet presAssocID="{07313D6D-FC1E-42C7-90AE-D41242467936}" presName="sibTrans" presStyleLbl="node1" presStyleIdx="2" presStyleCnt="4"/>
      <dgm:spPr/>
    </dgm:pt>
    <dgm:pt modelId="{FE225717-80FE-4188-AC9A-7C726A28A112}" type="pres">
      <dgm:prSet presAssocID="{4DD4E4A9-AE15-4CFB-80C2-E762C925CD19}" presName="dummy" presStyleCnt="0"/>
      <dgm:spPr/>
    </dgm:pt>
    <dgm:pt modelId="{5DD81D07-B2FD-4173-911D-63849C783A79}" type="pres">
      <dgm:prSet presAssocID="{4DD4E4A9-AE15-4CFB-80C2-E762C925CD19}" presName="node" presStyleLbl="revTx" presStyleIdx="3" presStyleCnt="4">
        <dgm:presLayoutVars>
          <dgm:bulletEnabled val="1"/>
        </dgm:presLayoutVars>
      </dgm:prSet>
      <dgm:spPr/>
    </dgm:pt>
    <dgm:pt modelId="{2691E372-9004-4314-8F09-63B7EB0CA9A2}" type="pres">
      <dgm:prSet presAssocID="{FBE17409-5AD7-4840-8B3C-7235391516DE}" presName="sibTrans" presStyleLbl="node1" presStyleIdx="3" presStyleCnt="4"/>
      <dgm:spPr/>
    </dgm:pt>
  </dgm:ptLst>
  <dgm:cxnLst>
    <dgm:cxn modelId="{DDA4D508-0166-4087-A120-95611F199FD0}" type="presOf" srcId="{456D5C68-EE6C-4324-8C27-CF03F35A1D00}" destId="{6D8BF7E8-9BAE-44D0-868A-860735221A58}" srcOrd="0" destOrd="0" presId="urn:microsoft.com/office/officeart/2005/8/layout/cycle1"/>
    <dgm:cxn modelId="{61646829-AF06-4AF9-AB4C-8339F6FC5CE6}" type="presOf" srcId="{4291EAF8-297E-4355-B3E7-7DBEC8A1CBCC}" destId="{B71FC888-9651-4D7D-95E9-72B0EA17BAF9}" srcOrd="0" destOrd="0" presId="urn:microsoft.com/office/officeart/2005/8/layout/cycle1"/>
    <dgm:cxn modelId="{B5588237-D5D8-47A1-BEE5-EE5202CFE7FE}" srcId="{10DDC172-E43C-4A27-A48D-3309EE3710EF}" destId="{4DD4E4A9-AE15-4CFB-80C2-E762C925CD19}" srcOrd="3" destOrd="0" parTransId="{9F2EEF45-754F-47D7-AB23-7EAE820C2E9D}" sibTransId="{FBE17409-5AD7-4840-8B3C-7235391516DE}"/>
    <dgm:cxn modelId="{90658440-7BF5-4C2E-96DD-DA06A805F425}" type="presOf" srcId="{07313D6D-FC1E-42C7-90AE-D41242467936}" destId="{967CDA79-BCE2-434E-8576-0C916A0204E8}" srcOrd="0" destOrd="0" presId="urn:microsoft.com/office/officeart/2005/8/layout/cycle1"/>
    <dgm:cxn modelId="{332DB85F-E92E-473F-BC0F-15E757464F0F}" srcId="{10DDC172-E43C-4A27-A48D-3309EE3710EF}" destId="{0972416A-2439-49A6-BE09-FB31F2B60303}" srcOrd="1" destOrd="0" parTransId="{C6600C1D-0009-4955-80B7-1DF3696A50AC}" sibTransId="{AB8A7A72-C836-42F4-9FDE-701C72798996}"/>
    <dgm:cxn modelId="{99068973-21A1-442B-9887-74DF6FCD8134}" type="presOf" srcId="{AB8A7A72-C836-42F4-9FDE-701C72798996}" destId="{8F2F5099-27DA-4247-A63E-39228573CEFC}" srcOrd="0" destOrd="0" presId="urn:microsoft.com/office/officeart/2005/8/layout/cycle1"/>
    <dgm:cxn modelId="{4DE0137A-C8A4-48C4-942B-D72D75794686}" type="presOf" srcId="{97C33AE8-C8FB-4517-A458-EEDEE7FC925D}" destId="{8836814F-7732-4388-B3EE-16E1E7864129}" srcOrd="0" destOrd="0" presId="urn:microsoft.com/office/officeart/2005/8/layout/cycle1"/>
    <dgm:cxn modelId="{BA8F8695-174B-4E8C-9ADE-B6DBFFFF699F}" srcId="{10DDC172-E43C-4A27-A48D-3309EE3710EF}" destId="{456D5C68-EE6C-4324-8C27-CF03F35A1D00}" srcOrd="0" destOrd="0" parTransId="{3219CD27-34DB-4354-AC53-B605023A9C2F}" sibTransId="{97C33AE8-C8FB-4517-A458-EEDEE7FC925D}"/>
    <dgm:cxn modelId="{2CD43FB0-C683-48AB-957E-86ADFFC1F4B5}" type="presOf" srcId="{FBE17409-5AD7-4840-8B3C-7235391516DE}" destId="{2691E372-9004-4314-8F09-63B7EB0CA9A2}" srcOrd="0" destOrd="0" presId="urn:microsoft.com/office/officeart/2005/8/layout/cycle1"/>
    <dgm:cxn modelId="{5B3B3AB2-6DED-4FA3-9184-1F3BFDC3F71E}" type="presOf" srcId="{0972416A-2439-49A6-BE09-FB31F2B60303}" destId="{6E0E9132-01F0-44A6-8067-E760562F2D57}" srcOrd="0" destOrd="0" presId="urn:microsoft.com/office/officeart/2005/8/layout/cycle1"/>
    <dgm:cxn modelId="{1A7CF7CD-ADD0-437D-8F38-E6EA95E52895}" type="presOf" srcId="{4DD4E4A9-AE15-4CFB-80C2-E762C925CD19}" destId="{5DD81D07-B2FD-4173-911D-63849C783A79}" srcOrd="0" destOrd="0" presId="urn:microsoft.com/office/officeart/2005/8/layout/cycle1"/>
    <dgm:cxn modelId="{1DACE0D2-9119-431D-B985-164A565042C1}" type="presOf" srcId="{10DDC172-E43C-4A27-A48D-3309EE3710EF}" destId="{FFCD1BFB-C359-4784-8FA2-A0F281B662BB}" srcOrd="0" destOrd="0" presId="urn:microsoft.com/office/officeart/2005/8/layout/cycle1"/>
    <dgm:cxn modelId="{6BF47FDB-0F29-48EF-8CD6-AA1271EBCAC7}" srcId="{10DDC172-E43C-4A27-A48D-3309EE3710EF}" destId="{4291EAF8-297E-4355-B3E7-7DBEC8A1CBCC}" srcOrd="2" destOrd="0" parTransId="{0E562664-AD70-4935-825A-D7AEECB655A0}" sibTransId="{07313D6D-FC1E-42C7-90AE-D41242467936}"/>
    <dgm:cxn modelId="{25C54601-8C77-41CB-9160-DCCC7048F0B0}" type="presParOf" srcId="{FFCD1BFB-C359-4784-8FA2-A0F281B662BB}" destId="{F0173850-9813-41EB-9B07-CE647D05B285}" srcOrd="0" destOrd="0" presId="urn:microsoft.com/office/officeart/2005/8/layout/cycle1"/>
    <dgm:cxn modelId="{A026EA9C-2EBD-4A6C-BF63-6E534AB13984}" type="presParOf" srcId="{FFCD1BFB-C359-4784-8FA2-A0F281B662BB}" destId="{6D8BF7E8-9BAE-44D0-868A-860735221A58}" srcOrd="1" destOrd="0" presId="urn:microsoft.com/office/officeart/2005/8/layout/cycle1"/>
    <dgm:cxn modelId="{064D27B0-0CE7-4CAC-AE09-5EADB4F8ED44}" type="presParOf" srcId="{FFCD1BFB-C359-4784-8FA2-A0F281B662BB}" destId="{8836814F-7732-4388-B3EE-16E1E7864129}" srcOrd="2" destOrd="0" presId="urn:microsoft.com/office/officeart/2005/8/layout/cycle1"/>
    <dgm:cxn modelId="{4F191114-AF35-4ABA-A7A0-F2934FAB2FEB}" type="presParOf" srcId="{FFCD1BFB-C359-4784-8FA2-A0F281B662BB}" destId="{938E8F7B-9E94-477C-9407-559CF869B365}" srcOrd="3" destOrd="0" presId="urn:microsoft.com/office/officeart/2005/8/layout/cycle1"/>
    <dgm:cxn modelId="{C32BF41C-54E1-4590-B1D0-878E834F2EE1}" type="presParOf" srcId="{FFCD1BFB-C359-4784-8FA2-A0F281B662BB}" destId="{6E0E9132-01F0-44A6-8067-E760562F2D57}" srcOrd="4" destOrd="0" presId="urn:microsoft.com/office/officeart/2005/8/layout/cycle1"/>
    <dgm:cxn modelId="{B1A267E1-6C3F-4FD7-A660-7AEBEE68EC2E}" type="presParOf" srcId="{FFCD1BFB-C359-4784-8FA2-A0F281B662BB}" destId="{8F2F5099-27DA-4247-A63E-39228573CEFC}" srcOrd="5" destOrd="0" presId="urn:microsoft.com/office/officeart/2005/8/layout/cycle1"/>
    <dgm:cxn modelId="{41961738-5740-42AE-B491-648A95B77045}" type="presParOf" srcId="{FFCD1BFB-C359-4784-8FA2-A0F281B662BB}" destId="{DB49B38A-5BAD-4661-8AAD-543953601F2A}" srcOrd="6" destOrd="0" presId="urn:microsoft.com/office/officeart/2005/8/layout/cycle1"/>
    <dgm:cxn modelId="{E163B06B-0F01-4D38-A1BA-4839BAB54D17}" type="presParOf" srcId="{FFCD1BFB-C359-4784-8FA2-A0F281B662BB}" destId="{B71FC888-9651-4D7D-95E9-72B0EA17BAF9}" srcOrd="7" destOrd="0" presId="urn:microsoft.com/office/officeart/2005/8/layout/cycle1"/>
    <dgm:cxn modelId="{44B9752C-DE60-44DC-9AF1-1AA8936DA483}" type="presParOf" srcId="{FFCD1BFB-C359-4784-8FA2-A0F281B662BB}" destId="{967CDA79-BCE2-434E-8576-0C916A0204E8}" srcOrd="8" destOrd="0" presId="urn:microsoft.com/office/officeart/2005/8/layout/cycle1"/>
    <dgm:cxn modelId="{C56101BF-C84C-442F-AD42-3E909A9B1FC7}" type="presParOf" srcId="{FFCD1BFB-C359-4784-8FA2-A0F281B662BB}" destId="{FE225717-80FE-4188-AC9A-7C726A28A112}" srcOrd="9" destOrd="0" presId="urn:microsoft.com/office/officeart/2005/8/layout/cycle1"/>
    <dgm:cxn modelId="{4C9A1052-EFB7-4CE6-8698-C6C5B38BBAFB}" type="presParOf" srcId="{FFCD1BFB-C359-4784-8FA2-A0F281B662BB}" destId="{5DD81D07-B2FD-4173-911D-63849C783A79}" srcOrd="10" destOrd="0" presId="urn:microsoft.com/office/officeart/2005/8/layout/cycle1"/>
    <dgm:cxn modelId="{B820E521-793B-45FD-8C38-E64ED45A6671}" type="presParOf" srcId="{FFCD1BFB-C359-4784-8FA2-A0F281B662BB}" destId="{2691E372-9004-4314-8F09-63B7EB0CA9A2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8BF7E8-9BAE-44D0-868A-860735221A58}">
      <dsp:nvSpPr>
        <dsp:cNvPr id="0" name=""/>
        <dsp:cNvSpPr/>
      </dsp:nvSpPr>
      <dsp:spPr>
        <a:xfrm>
          <a:off x="2363856" y="159147"/>
          <a:ext cx="1341629" cy="1341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" panose="020F0502020204030204" pitchFamily="34" charset="0"/>
              <a:cs typeface="Calibri" panose="020F0502020204030204" pitchFamily="34" charset="0"/>
            </a:rPr>
            <a:t>Employee Benefits</a:t>
          </a:r>
        </a:p>
      </dsp:txBody>
      <dsp:txXfrm>
        <a:off x="2363856" y="159147"/>
        <a:ext cx="1341629" cy="1341629"/>
      </dsp:txXfrm>
    </dsp:sp>
    <dsp:sp modelId="{8836814F-7732-4388-B3EE-16E1E7864129}">
      <dsp:nvSpPr>
        <dsp:cNvPr id="0" name=""/>
        <dsp:cNvSpPr/>
      </dsp:nvSpPr>
      <dsp:spPr>
        <a:xfrm>
          <a:off x="-313" y="74449"/>
          <a:ext cx="3790497" cy="3790497"/>
        </a:xfrm>
        <a:prstGeom prst="circularArrow">
          <a:avLst>
            <a:gd name="adj1" fmla="val 6902"/>
            <a:gd name="adj2" fmla="val 465342"/>
            <a:gd name="adj3" fmla="val 549458"/>
            <a:gd name="adj4" fmla="val 20585200"/>
            <a:gd name="adj5" fmla="val 8052"/>
          </a:avLst>
        </a:prstGeom>
        <a:solidFill>
          <a:srgbClr val="E983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0E9132-01F0-44A6-8067-E760562F2D57}">
      <dsp:nvSpPr>
        <dsp:cNvPr id="0" name=""/>
        <dsp:cNvSpPr/>
      </dsp:nvSpPr>
      <dsp:spPr>
        <a:xfrm>
          <a:off x="2363856" y="2438619"/>
          <a:ext cx="1341629" cy="1341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" panose="020F0502020204030204" pitchFamily="34" charset="0"/>
              <a:cs typeface="Calibri" panose="020F0502020204030204" pitchFamily="34" charset="0"/>
            </a:rPr>
            <a:t>Risk Management</a:t>
          </a:r>
        </a:p>
      </dsp:txBody>
      <dsp:txXfrm>
        <a:off x="2363856" y="2438619"/>
        <a:ext cx="1341629" cy="1341629"/>
      </dsp:txXfrm>
    </dsp:sp>
    <dsp:sp modelId="{8F2F5099-27DA-4247-A63E-39228573CEFC}">
      <dsp:nvSpPr>
        <dsp:cNvPr id="0" name=""/>
        <dsp:cNvSpPr/>
      </dsp:nvSpPr>
      <dsp:spPr>
        <a:xfrm>
          <a:off x="-313" y="74449"/>
          <a:ext cx="3790497" cy="3790497"/>
        </a:xfrm>
        <a:prstGeom prst="circularArrow">
          <a:avLst>
            <a:gd name="adj1" fmla="val 6902"/>
            <a:gd name="adj2" fmla="val 465342"/>
            <a:gd name="adj3" fmla="val 5949458"/>
            <a:gd name="adj4" fmla="val 4385200"/>
            <a:gd name="adj5" fmla="val 8052"/>
          </a:avLst>
        </a:prstGeom>
        <a:solidFill>
          <a:srgbClr val="E983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1FC888-9651-4D7D-95E9-72B0EA17BAF9}">
      <dsp:nvSpPr>
        <dsp:cNvPr id="0" name=""/>
        <dsp:cNvSpPr/>
      </dsp:nvSpPr>
      <dsp:spPr>
        <a:xfrm>
          <a:off x="84385" y="2438619"/>
          <a:ext cx="1341629" cy="1341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" panose="020F0502020204030204" pitchFamily="34" charset="0"/>
              <a:cs typeface="Calibri" panose="020F0502020204030204" pitchFamily="34" charset="0"/>
            </a:rPr>
            <a:t>Worksite Wellness</a:t>
          </a:r>
        </a:p>
      </dsp:txBody>
      <dsp:txXfrm>
        <a:off x="84385" y="2438619"/>
        <a:ext cx="1341629" cy="1341629"/>
      </dsp:txXfrm>
    </dsp:sp>
    <dsp:sp modelId="{967CDA79-BCE2-434E-8576-0C916A0204E8}">
      <dsp:nvSpPr>
        <dsp:cNvPr id="0" name=""/>
        <dsp:cNvSpPr/>
      </dsp:nvSpPr>
      <dsp:spPr>
        <a:xfrm>
          <a:off x="-313" y="74449"/>
          <a:ext cx="3790497" cy="3790497"/>
        </a:xfrm>
        <a:prstGeom prst="circularArrow">
          <a:avLst>
            <a:gd name="adj1" fmla="val 6902"/>
            <a:gd name="adj2" fmla="val 465342"/>
            <a:gd name="adj3" fmla="val 11349458"/>
            <a:gd name="adj4" fmla="val 9785200"/>
            <a:gd name="adj5" fmla="val 8052"/>
          </a:avLst>
        </a:prstGeom>
        <a:solidFill>
          <a:srgbClr val="E983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D81D07-B2FD-4173-911D-63849C783A79}">
      <dsp:nvSpPr>
        <dsp:cNvPr id="0" name=""/>
        <dsp:cNvSpPr/>
      </dsp:nvSpPr>
      <dsp:spPr>
        <a:xfrm>
          <a:off x="84385" y="159147"/>
          <a:ext cx="1341629" cy="1341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" panose="020F0502020204030204" pitchFamily="34" charset="0"/>
              <a:cs typeface="Calibri" panose="020F0502020204030204" pitchFamily="34" charset="0"/>
            </a:rPr>
            <a:t>Safety Committee</a:t>
          </a:r>
        </a:p>
      </dsp:txBody>
      <dsp:txXfrm>
        <a:off x="84385" y="159147"/>
        <a:ext cx="1341629" cy="1341629"/>
      </dsp:txXfrm>
    </dsp:sp>
    <dsp:sp modelId="{2691E372-9004-4314-8F09-63B7EB0CA9A2}">
      <dsp:nvSpPr>
        <dsp:cNvPr id="0" name=""/>
        <dsp:cNvSpPr/>
      </dsp:nvSpPr>
      <dsp:spPr>
        <a:xfrm>
          <a:off x="-313" y="74449"/>
          <a:ext cx="3790497" cy="3790497"/>
        </a:xfrm>
        <a:prstGeom prst="circularArrow">
          <a:avLst>
            <a:gd name="adj1" fmla="val 6902"/>
            <a:gd name="adj2" fmla="val 465342"/>
            <a:gd name="adj3" fmla="val 16749458"/>
            <a:gd name="adj4" fmla="val 15185200"/>
            <a:gd name="adj5" fmla="val 8052"/>
          </a:avLst>
        </a:prstGeom>
        <a:solidFill>
          <a:srgbClr val="E983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847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338" y="0"/>
            <a:ext cx="303847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9675"/>
            <a:ext cx="303847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Transition first bullet point and then everything else.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New picture…this one is a little creepy</a:t>
            </a:r>
            <a:endParaRPr dirty="0"/>
          </a:p>
        </p:txBody>
      </p:sp>
      <p:sp>
        <p:nvSpPr>
          <p:cNvPr id="236" name="Google Shape;23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7a2adc0e2_7_5:notes"/>
          <p:cNvSpPr txBox="1">
            <a:spLocks noGrp="1"/>
          </p:cNvSpPr>
          <p:nvPr>
            <p:ph type="body" idx="1"/>
          </p:nvPr>
        </p:nvSpPr>
        <p:spPr>
          <a:xfrm>
            <a:off x="935040" y="4416429"/>
            <a:ext cx="5140200" cy="418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57a2adc0e2_7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7a2adc0e2_7_23:notes"/>
          <p:cNvSpPr txBox="1">
            <a:spLocks noGrp="1"/>
          </p:cNvSpPr>
          <p:nvPr>
            <p:ph type="body" idx="1"/>
          </p:nvPr>
        </p:nvSpPr>
        <p:spPr>
          <a:xfrm>
            <a:off x="935040" y="4416429"/>
            <a:ext cx="5140200" cy="418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57a2adc0e2_7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7a2adc0e2_7_41:notes"/>
          <p:cNvSpPr txBox="1">
            <a:spLocks noGrp="1"/>
          </p:cNvSpPr>
          <p:nvPr>
            <p:ph type="body" idx="1"/>
          </p:nvPr>
        </p:nvSpPr>
        <p:spPr>
          <a:xfrm>
            <a:off x="935040" y="4416429"/>
            <a:ext cx="5140200" cy="418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57a2adc0e2_7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7a2adc0e2_7_59:notes"/>
          <p:cNvSpPr txBox="1">
            <a:spLocks noGrp="1"/>
          </p:cNvSpPr>
          <p:nvPr>
            <p:ph type="body" idx="1"/>
          </p:nvPr>
        </p:nvSpPr>
        <p:spPr>
          <a:xfrm>
            <a:off x="935040" y="4416429"/>
            <a:ext cx="5140200" cy="418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57a2adc0e2_7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Split the slide into two areas (one click, two clicks)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70120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a56fd7a29_0_21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Area that states Depressive Disorders comes in 1</a:t>
            </a:r>
            <a:r>
              <a:rPr lang="en-US" sz="1200" baseline="300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en-US" sz="1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, then second click everything else.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Mental health disorders are often highly treatable, yet fewer than half of those affected receive treatment</a:t>
            </a:r>
          </a:p>
        </p:txBody>
      </p:sp>
      <p:sp>
        <p:nvSpPr>
          <p:cNvPr id="289" name="Google Shape;289;g5a56fd7a2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Three clicks…Psych, Physical and then Behavioral</a:t>
            </a:r>
            <a:endParaRPr dirty="0"/>
          </a:p>
        </p:txBody>
      </p:sp>
      <p:sp>
        <p:nvSpPr>
          <p:cNvPr id="307" name="Google Shape;30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1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Two clicks – Theme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Right Answer Down on White Board, then show content.</a:t>
            </a:r>
            <a:endParaRPr dirty="0"/>
          </a:p>
        </p:txBody>
      </p:sp>
      <p:sp>
        <p:nvSpPr>
          <p:cNvPr id="338" name="Google Shape;338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8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8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66961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3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6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we transition row by row?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92556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8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85208d2f4_0_24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585208d2f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85208d2f4_0_24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585208d2f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45787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5080" lvl="0" indent="0" algn="l" rtl="0">
              <a:spcBef>
                <a:spcPts val="58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132647"/>
                </a:solidFill>
                <a:latin typeface="Arial"/>
                <a:ea typeface="Arial"/>
                <a:cs typeface="Arial"/>
                <a:sym typeface="Arial"/>
              </a:rPr>
              <a:t>We need to get this slide ready for survey results just like the other slide.</a:t>
            </a:r>
            <a:endParaRPr sz="2400" b="1" dirty="0">
              <a:solidFill>
                <a:srgbClr val="13264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0" name="Google Shape;400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8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2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44304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1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0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1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85208d2f4_0_47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585208d2f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34237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7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7a2adc0e2_7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7a2adc0e2_7_130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57a2adc0e2_7_130:notes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00" cy="466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0791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1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1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0705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0066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/>
          <p:nvPr/>
        </p:nvSpPr>
        <p:spPr>
          <a:xfrm>
            <a:off x="174121" y="1298448"/>
            <a:ext cx="8969879" cy="4123644"/>
          </a:xfrm>
          <a:prstGeom prst="rect">
            <a:avLst/>
          </a:prstGeom>
          <a:solidFill>
            <a:srgbClr val="3B6E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1" y="1298448"/>
            <a:ext cx="295274" cy="4120625"/>
          </a:xfrm>
          <a:prstGeom prst="rect">
            <a:avLst/>
          </a:prstGeom>
          <a:solidFill>
            <a:srgbClr val="BCD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2"/>
          <p:cNvPicPr preferRelativeResize="0"/>
          <p:nvPr/>
        </p:nvPicPr>
        <p:blipFill rotWithShape="1">
          <a:blip r:embed="rId2">
            <a:alphaModFix/>
          </a:blip>
          <a:srcRect l="36432"/>
          <a:stretch/>
        </p:blipFill>
        <p:spPr>
          <a:xfrm>
            <a:off x="-10557" y="1421234"/>
            <a:ext cx="2463305" cy="387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0557" y="5695269"/>
            <a:ext cx="2755395" cy="83902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"/>
          <p:cNvSpPr/>
          <p:nvPr/>
        </p:nvSpPr>
        <p:spPr>
          <a:xfrm>
            <a:off x="-1094508" y="567872"/>
            <a:ext cx="115728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84848"/>
                </a:solidFill>
                <a:latin typeface="Corbel"/>
                <a:ea typeface="Corbel"/>
                <a:cs typeface="Corbel"/>
                <a:sym typeface="Corbel"/>
              </a:rPr>
              <a:t>Business Insurance  |  Risk Solutions  |  Employee Benefits  |  Personal Insurance  |  Global Solutions </a:t>
            </a:r>
            <a:endParaRPr/>
          </a:p>
        </p:txBody>
      </p:sp>
      <p:pic>
        <p:nvPicPr>
          <p:cNvPr id="24" name="Google Shape;24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8799" y="6161056"/>
            <a:ext cx="4044626" cy="266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192024" y="1143000"/>
            <a:ext cx="2125980" cy="2194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rbel"/>
              <a:buNone/>
              <a:defRPr sz="2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>
            <a:off x="2900934" y="868680"/>
            <a:ext cx="5486400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2"/>
          </p:nvPr>
        </p:nvSpPr>
        <p:spPr>
          <a:xfrm>
            <a:off x="192024" y="3337560"/>
            <a:ext cx="2125980" cy="256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50"/>
              <a:buNone/>
              <a:defRPr sz="125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dt" idx="10"/>
          </p:nvPr>
        </p:nvSpPr>
        <p:spPr>
          <a:xfrm>
            <a:off x="196849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ftr" idx="11"/>
          </p:nvPr>
        </p:nvSpPr>
        <p:spPr>
          <a:xfrm>
            <a:off x="2901951" y="6356351"/>
            <a:ext cx="44336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ldNum" idx="12"/>
          </p:nvPr>
        </p:nvSpPr>
        <p:spPr>
          <a:xfrm>
            <a:off x="7975602" y="6356351"/>
            <a:ext cx="11481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192024" y="1143000"/>
            <a:ext cx="2125980" cy="2194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rbel"/>
              <a:buNone/>
              <a:defRPr sz="2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2"/>
          <p:cNvSpPr>
            <a:spLocks noGrp="1"/>
          </p:cNvSpPr>
          <p:nvPr>
            <p:ph type="pic" idx="2"/>
          </p:nvPr>
        </p:nvSpPr>
        <p:spPr>
          <a:xfrm>
            <a:off x="2677983" y="767419"/>
            <a:ext cx="6086423" cy="533095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body" idx="1"/>
          </p:nvPr>
        </p:nvSpPr>
        <p:spPr>
          <a:xfrm>
            <a:off x="192024" y="3340602"/>
            <a:ext cx="2125980" cy="256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50"/>
              <a:buNone/>
              <a:defRPr sz="125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dt" idx="10"/>
          </p:nvPr>
        </p:nvSpPr>
        <p:spPr>
          <a:xfrm>
            <a:off x="196849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ftr" idx="11"/>
          </p:nvPr>
        </p:nvSpPr>
        <p:spPr>
          <a:xfrm>
            <a:off x="2624326" y="6356351"/>
            <a:ext cx="44336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7975602" y="6356351"/>
            <a:ext cx="11481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189689" y="1123838"/>
            <a:ext cx="2210612" cy="46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1"/>
          </p:nvPr>
        </p:nvSpPr>
        <p:spPr>
          <a:xfrm rot="5400000">
            <a:off x="3084831" y="681228"/>
            <a:ext cx="512064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dt" idx="10"/>
          </p:nvPr>
        </p:nvSpPr>
        <p:spPr>
          <a:xfrm>
            <a:off x="196849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ftr" idx="11"/>
          </p:nvPr>
        </p:nvSpPr>
        <p:spPr>
          <a:xfrm>
            <a:off x="2901951" y="6356351"/>
            <a:ext cx="44336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ldNum" idx="12"/>
          </p:nvPr>
        </p:nvSpPr>
        <p:spPr>
          <a:xfrm>
            <a:off x="7975602" y="6356351"/>
            <a:ext cx="11481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title"/>
          </p:nvPr>
        </p:nvSpPr>
        <p:spPr>
          <a:xfrm rot="5400000">
            <a:off x="-1133475" y="2409825"/>
            <a:ext cx="4953000" cy="2114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body" idx="1"/>
          </p:nvPr>
        </p:nvSpPr>
        <p:spPr>
          <a:xfrm rot="5400000">
            <a:off x="3083814" y="685800"/>
            <a:ext cx="512064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dt" idx="10"/>
          </p:nvPr>
        </p:nvSpPr>
        <p:spPr>
          <a:xfrm>
            <a:off x="196849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ftr" idx="11"/>
          </p:nvPr>
        </p:nvSpPr>
        <p:spPr>
          <a:xfrm>
            <a:off x="2901951" y="6356351"/>
            <a:ext cx="44336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7975602" y="6356351"/>
            <a:ext cx="11481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Content">
  <p:cSld name="Basic Conten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528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Noto Sans Symbols"/>
              <a:buChar char="❑"/>
              <a:defRPr sz="24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861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Courier New"/>
              <a:buChar char="o"/>
              <a:defRPr sz="18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861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body" idx="2"/>
          </p:nvPr>
        </p:nvSpPr>
        <p:spPr>
          <a:xfrm>
            <a:off x="457200" y="579120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ta Slide (For content heavy tables and charts)">
  <p:cSld name="Data Slide (For content heavy tables and charts)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528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Noto Sans Symbols"/>
              <a:buChar char="❑"/>
              <a:defRPr sz="24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861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Courier New"/>
              <a:buChar char="o"/>
              <a:defRPr sz="18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861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body" idx="2"/>
          </p:nvPr>
        </p:nvSpPr>
        <p:spPr>
          <a:xfrm>
            <a:off x="457200" y="579120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EC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EC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EC1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EC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EC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EC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EC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EC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EC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EC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EC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EC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EC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EC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EC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EC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body" idx="2"/>
          </p:nvPr>
        </p:nvSpPr>
        <p:spPr>
          <a:xfrm>
            <a:off x="1371600" y="4267200"/>
            <a:ext cx="6400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111111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406400" algn="ctr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81000" algn="ctr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55600" algn="ctr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55600" algn="ctr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title"/>
          </p:nvPr>
        </p:nvSpPr>
        <p:spPr>
          <a:xfrm>
            <a:off x="457200" y="1981200"/>
            <a:ext cx="8229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body" idx="3"/>
          </p:nvPr>
        </p:nvSpPr>
        <p:spPr>
          <a:xfrm>
            <a:off x="2286000" y="6281928"/>
            <a:ext cx="51054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200"/>
              </a:spcBef>
              <a:spcAft>
                <a:spcPts val="0"/>
              </a:spcAft>
              <a:buClr>
                <a:srgbClr val="5E1A1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E1A1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body" idx="4"/>
          </p:nvPr>
        </p:nvSpPr>
        <p:spPr>
          <a:xfrm>
            <a:off x="2286000" y="6473952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200"/>
              </a:spcBef>
              <a:spcAft>
                <a:spcPts val="0"/>
              </a:spcAft>
              <a:buClr>
                <a:srgbClr val="5E1A1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E1A1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Badge">
  <p:cSld name="Title Slide Badg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EC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EC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EC1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EC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EC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EC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EC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EC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EC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EC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EC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EC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EC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EC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EC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EC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2"/>
          </p:nvPr>
        </p:nvSpPr>
        <p:spPr>
          <a:xfrm>
            <a:off x="1371600" y="4267200"/>
            <a:ext cx="6400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111111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406400" algn="ctr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81000" algn="ctr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55600" algn="ctr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55600" algn="ctr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457200" y="1981200"/>
            <a:ext cx="8229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Content Badge">
  <p:cSld name="Basic Content Badg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528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Noto Sans Symbols"/>
              <a:buChar char="❑"/>
              <a:defRPr sz="24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861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Courier New"/>
              <a:buChar char="o"/>
              <a:defRPr sz="18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861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2"/>
          </p:nvPr>
        </p:nvSpPr>
        <p:spPr>
          <a:xfrm>
            <a:off x="1905000" y="5791200"/>
            <a:ext cx="6781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722313" y="4406903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EC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EC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EC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C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EC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EC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EC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EC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EC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EC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EC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EC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EC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EC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EC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EC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362464" y="1123838"/>
            <a:ext cx="8476735" cy="5252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854281" y="436605"/>
            <a:ext cx="5422951" cy="49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  <a:defRPr sz="24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457202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1"/>
          </p:nvPr>
        </p:nvSpPr>
        <p:spPr>
          <a:xfrm>
            <a:off x="3575050" y="273051"/>
            <a:ext cx="5111700" cy="55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33528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Noto Sans Symbols"/>
              <a:buChar char="❑"/>
              <a:defRPr sz="24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861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Courier New"/>
              <a:buChar char="o"/>
              <a:defRPr sz="18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861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2"/>
          </p:nvPr>
        </p:nvSpPr>
        <p:spPr>
          <a:xfrm>
            <a:off x="457202" y="1435104"/>
            <a:ext cx="3008400" cy="43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body" idx="3"/>
          </p:nvPr>
        </p:nvSpPr>
        <p:spPr>
          <a:xfrm>
            <a:off x="457200" y="579120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7" name="Google Shape;127;p2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Closing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subTitle" idx="1"/>
          </p:nvPr>
        </p:nvSpPr>
        <p:spPr>
          <a:xfrm>
            <a:off x="1371600" y="1981200"/>
            <a:ext cx="64008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EC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EC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EC1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EC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EC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EC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EC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EC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EC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EC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EC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EC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EC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EC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EC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EC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1" name="Google Shape;131;p24"/>
          <p:cNvSpPr/>
          <p:nvPr/>
        </p:nvSpPr>
        <p:spPr>
          <a:xfrm>
            <a:off x="1371600" y="4343400"/>
            <a:ext cx="6400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0039A6"/>
                </a:solidFill>
                <a:latin typeface="Open Sans"/>
                <a:ea typeface="Open Sans"/>
                <a:cs typeface="Open Sans"/>
                <a:sym typeface="Open Sans"/>
              </a:rPr>
              <a:t>For more information please contact Centers for Disease Control and Prevention</a:t>
            </a:r>
            <a:endParaRPr/>
          </a:p>
        </p:txBody>
      </p:sp>
      <p:sp>
        <p:nvSpPr>
          <p:cNvPr id="132" name="Google Shape;132;p24"/>
          <p:cNvSpPr/>
          <p:nvPr/>
        </p:nvSpPr>
        <p:spPr>
          <a:xfrm>
            <a:off x="1371600" y="4706037"/>
            <a:ext cx="5943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39A6"/>
                </a:solidFill>
                <a:latin typeface="Open Sans"/>
                <a:ea typeface="Open Sans"/>
                <a:cs typeface="Open Sans"/>
                <a:sym typeface="Open Sans"/>
              </a:rPr>
              <a:t>1600 Clifton Road NE, Atlanta, GA 30333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39A6"/>
                </a:solidFill>
                <a:latin typeface="Open Sans"/>
                <a:ea typeface="Open Sans"/>
                <a:cs typeface="Open Sans"/>
                <a:sym typeface="Open Sans"/>
              </a:rPr>
              <a:t>Telephone, 1-800-CDC-INFO (232-4636)/TTY: 1-888-232-6348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39A6"/>
                </a:solidFill>
                <a:latin typeface="Open Sans"/>
                <a:ea typeface="Open Sans"/>
                <a:cs typeface="Open Sans"/>
                <a:sym typeface="Open Sans"/>
              </a:rPr>
              <a:t>E-mail: cdcinfo@cdc.gov 	Web: www.cdc.gov</a:t>
            </a:r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body" idx="2"/>
          </p:nvPr>
        </p:nvSpPr>
        <p:spPr>
          <a:xfrm>
            <a:off x="2286000" y="6281928"/>
            <a:ext cx="51054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200"/>
              </a:spcBef>
              <a:spcAft>
                <a:spcPts val="0"/>
              </a:spcAft>
              <a:buClr>
                <a:srgbClr val="5E1A1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E1A1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body" idx="3"/>
          </p:nvPr>
        </p:nvSpPr>
        <p:spPr>
          <a:xfrm>
            <a:off x="2286000" y="6473952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200"/>
              </a:spcBef>
              <a:spcAft>
                <a:spcPts val="0"/>
              </a:spcAft>
              <a:buClr>
                <a:srgbClr val="5E1A1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E1A1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2647"/>
              </a:buClr>
              <a:buSzPts val="4400"/>
              <a:buFont typeface="Arial Black"/>
              <a:buNone/>
              <a:defRPr sz="4400" b="0" i="0" u="none" strike="noStrike" cap="none">
                <a:solidFill>
                  <a:srgbClr val="132647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808126" y="1831086"/>
            <a:ext cx="3117215" cy="397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  <a:defRPr sz="1400" b="1" i="0">
                <a:solidFill>
                  <a:srgbClr val="13264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2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92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5400" marR="0" lvl="0" indent="0" algn="l" rtl="0">
              <a:lnSpc>
                <a:spcPct val="100000"/>
              </a:lnSpc>
              <a:spcBef>
                <a:spcPts val="0"/>
              </a:spcBef>
              <a:buNone/>
              <a:defRPr sz="1050" b="0" i="0">
                <a:solidFill>
                  <a:srgbClr val="13264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5400" marR="0" lvl="1" indent="0" algn="l" rtl="0">
              <a:lnSpc>
                <a:spcPct val="100000"/>
              </a:lnSpc>
              <a:spcBef>
                <a:spcPts val="0"/>
              </a:spcBef>
              <a:buNone/>
              <a:defRPr sz="1050" b="0" i="0">
                <a:solidFill>
                  <a:srgbClr val="13264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5400" marR="0" lvl="2" indent="0" algn="l" rtl="0">
              <a:lnSpc>
                <a:spcPct val="100000"/>
              </a:lnSpc>
              <a:spcBef>
                <a:spcPts val="0"/>
              </a:spcBef>
              <a:buNone/>
              <a:defRPr sz="1050" b="0" i="0">
                <a:solidFill>
                  <a:srgbClr val="13264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5400" marR="0" lvl="3" indent="0" algn="l" rtl="0">
              <a:lnSpc>
                <a:spcPct val="100000"/>
              </a:lnSpc>
              <a:spcBef>
                <a:spcPts val="0"/>
              </a:spcBef>
              <a:buNone/>
              <a:defRPr sz="1050" b="0" i="0">
                <a:solidFill>
                  <a:srgbClr val="13264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400" marR="0" lvl="4" indent="0" algn="l" rtl="0">
              <a:lnSpc>
                <a:spcPct val="100000"/>
              </a:lnSpc>
              <a:spcBef>
                <a:spcPts val="0"/>
              </a:spcBef>
              <a:buNone/>
              <a:defRPr sz="1050" b="0" i="0">
                <a:solidFill>
                  <a:srgbClr val="13264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400" marR="0" lvl="5" indent="0" algn="l" rtl="0">
              <a:lnSpc>
                <a:spcPct val="100000"/>
              </a:lnSpc>
              <a:spcBef>
                <a:spcPts val="0"/>
              </a:spcBef>
              <a:buNone/>
              <a:defRPr sz="1050" b="0" i="0">
                <a:solidFill>
                  <a:srgbClr val="13264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5400" marR="0" lvl="6" indent="0" algn="l" rtl="0">
              <a:lnSpc>
                <a:spcPct val="100000"/>
              </a:lnSpc>
              <a:spcBef>
                <a:spcPts val="0"/>
              </a:spcBef>
              <a:buNone/>
              <a:defRPr sz="1050" b="0" i="0">
                <a:solidFill>
                  <a:srgbClr val="13264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400" marR="0" lvl="7" indent="0" algn="l" rtl="0">
              <a:lnSpc>
                <a:spcPct val="100000"/>
              </a:lnSpc>
              <a:spcBef>
                <a:spcPts val="0"/>
              </a:spcBef>
              <a:buNone/>
              <a:defRPr sz="1050" b="0" i="0">
                <a:solidFill>
                  <a:srgbClr val="13264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5400" marR="0" lvl="8" indent="0" algn="l" rtl="0">
              <a:lnSpc>
                <a:spcPct val="100000"/>
              </a:lnSpc>
              <a:spcBef>
                <a:spcPts val="0"/>
              </a:spcBef>
              <a:buNone/>
              <a:defRPr sz="1050" b="0" i="0">
                <a:solidFill>
                  <a:srgbClr val="13264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38150" y="382905"/>
            <a:ext cx="8667699" cy="696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l"/>
              <a:buNone/>
              <a:defRPr sz="3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  <a:defRPr/>
            </a:lvl1pPr>
            <a:lvl2pPr lvl="1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lvl="2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lvl="3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lvl="4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lvl="5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lvl="6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lvl="7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lvl="8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5400" marR="0" lvl="0" indent="0" algn="l" rtl="0">
              <a:lnSpc>
                <a:spcPct val="100000"/>
              </a:lnSpc>
              <a:spcBef>
                <a:spcPts val="0"/>
              </a:spcBef>
              <a:buNone/>
              <a:defRPr sz="1050" b="0" i="0">
                <a:solidFill>
                  <a:srgbClr val="13264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5400" marR="0" lvl="1" indent="0" algn="l" rtl="0">
              <a:lnSpc>
                <a:spcPct val="100000"/>
              </a:lnSpc>
              <a:spcBef>
                <a:spcPts val="0"/>
              </a:spcBef>
              <a:buNone/>
              <a:defRPr sz="1050" b="0" i="0">
                <a:solidFill>
                  <a:srgbClr val="13264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5400" marR="0" lvl="2" indent="0" algn="l" rtl="0">
              <a:lnSpc>
                <a:spcPct val="100000"/>
              </a:lnSpc>
              <a:spcBef>
                <a:spcPts val="0"/>
              </a:spcBef>
              <a:buNone/>
              <a:defRPr sz="1050" b="0" i="0">
                <a:solidFill>
                  <a:srgbClr val="13264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5400" marR="0" lvl="3" indent="0" algn="l" rtl="0">
              <a:lnSpc>
                <a:spcPct val="100000"/>
              </a:lnSpc>
              <a:spcBef>
                <a:spcPts val="0"/>
              </a:spcBef>
              <a:buNone/>
              <a:defRPr sz="1050" b="0" i="0">
                <a:solidFill>
                  <a:srgbClr val="13264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400" marR="0" lvl="4" indent="0" algn="l" rtl="0">
              <a:lnSpc>
                <a:spcPct val="100000"/>
              </a:lnSpc>
              <a:spcBef>
                <a:spcPts val="0"/>
              </a:spcBef>
              <a:buNone/>
              <a:defRPr sz="1050" b="0" i="0">
                <a:solidFill>
                  <a:srgbClr val="13264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400" marR="0" lvl="5" indent="0" algn="l" rtl="0">
              <a:lnSpc>
                <a:spcPct val="100000"/>
              </a:lnSpc>
              <a:spcBef>
                <a:spcPts val="0"/>
              </a:spcBef>
              <a:buNone/>
              <a:defRPr sz="1050" b="0" i="0">
                <a:solidFill>
                  <a:srgbClr val="13264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5400" marR="0" lvl="6" indent="0" algn="l" rtl="0">
              <a:lnSpc>
                <a:spcPct val="100000"/>
              </a:lnSpc>
              <a:spcBef>
                <a:spcPts val="0"/>
              </a:spcBef>
              <a:buNone/>
              <a:defRPr sz="1050" b="0" i="0">
                <a:solidFill>
                  <a:srgbClr val="13264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400" marR="0" lvl="7" indent="0" algn="l" rtl="0">
              <a:lnSpc>
                <a:spcPct val="100000"/>
              </a:lnSpc>
              <a:spcBef>
                <a:spcPts val="0"/>
              </a:spcBef>
              <a:buNone/>
              <a:defRPr sz="1050" b="0" i="0">
                <a:solidFill>
                  <a:srgbClr val="13264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5400" marR="0" lvl="8" indent="0" algn="l" rtl="0">
              <a:lnSpc>
                <a:spcPct val="100000"/>
              </a:lnSpc>
              <a:spcBef>
                <a:spcPts val="0"/>
              </a:spcBef>
              <a:buNone/>
              <a:defRPr sz="1050" b="0" i="0">
                <a:solidFill>
                  <a:srgbClr val="13264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196849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2901951" y="6356351"/>
            <a:ext cx="44336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7975602" y="6356351"/>
            <a:ext cx="11481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189689" y="1123838"/>
            <a:ext cx="2210612" cy="46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196849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2901951" y="6356351"/>
            <a:ext cx="44336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7975602" y="6356351"/>
            <a:ext cx="11481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/>
        </p:nvSpPr>
        <p:spPr>
          <a:xfrm>
            <a:off x="378941" y="1334530"/>
            <a:ext cx="8452021" cy="498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189689" y="1123838"/>
            <a:ext cx="2210612" cy="46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1"/>
          </p:nvPr>
        </p:nvSpPr>
        <p:spPr>
          <a:xfrm>
            <a:off x="2900934" y="868680"/>
            <a:ext cx="2606040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92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655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700"/>
              <a:buChar char="●"/>
              <a:defRPr sz="1700"/>
            </a:lvl2pPr>
            <a:lvl3pPr marL="1371600" lvl="2" indent="-32385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500"/>
              <a:buChar char="●"/>
              <a:defRPr sz="1500"/>
            </a:lvl3pPr>
            <a:lvl4pPr marL="1828800" lvl="3" indent="-31115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300"/>
              <a:buChar char="●"/>
              <a:defRPr sz="1300"/>
            </a:lvl5pPr>
            <a:lvl6pPr marL="2743200" lvl="5" indent="-31115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300"/>
              <a:buChar char="●"/>
              <a:defRPr sz="1300"/>
            </a:lvl6pPr>
            <a:lvl7pPr marL="3200400" lvl="6" indent="-31115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300"/>
              <a:buChar char="●"/>
              <a:defRPr sz="1300"/>
            </a:lvl8pPr>
            <a:lvl9pPr marL="4114800" lvl="8" indent="-31115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300"/>
              <a:buChar char="●"/>
              <a:defRPr sz="13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body" idx="2"/>
          </p:nvPr>
        </p:nvSpPr>
        <p:spPr>
          <a:xfrm>
            <a:off x="5863590" y="868680"/>
            <a:ext cx="2606040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92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655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700"/>
              <a:buChar char="●"/>
              <a:defRPr sz="1700"/>
            </a:lvl2pPr>
            <a:lvl3pPr marL="1371600" lvl="2" indent="-32385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500"/>
              <a:buChar char="●"/>
              <a:defRPr sz="1500"/>
            </a:lvl3pPr>
            <a:lvl4pPr marL="1828800" lvl="3" indent="-31115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300"/>
              <a:buChar char="●"/>
              <a:defRPr sz="1300"/>
            </a:lvl5pPr>
            <a:lvl6pPr marL="2743200" lvl="5" indent="-31115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300"/>
              <a:buChar char="●"/>
              <a:defRPr sz="1300"/>
            </a:lvl6pPr>
            <a:lvl7pPr marL="3200400" lvl="6" indent="-31115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300"/>
              <a:buChar char="●"/>
              <a:defRPr sz="1300"/>
            </a:lvl8pPr>
            <a:lvl9pPr marL="4114800" lvl="8" indent="-31115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300"/>
              <a:buChar char="●"/>
              <a:defRPr sz="13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dt" idx="10"/>
          </p:nvPr>
        </p:nvSpPr>
        <p:spPr>
          <a:xfrm>
            <a:off x="196849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ftr" idx="11"/>
          </p:nvPr>
        </p:nvSpPr>
        <p:spPr>
          <a:xfrm>
            <a:off x="2901951" y="6356351"/>
            <a:ext cx="44336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ldNum" idx="12"/>
          </p:nvPr>
        </p:nvSpPr>
        <p:spPr>
          <a:xfrm>
            <a:off x="7975602" y="6356351"/>
            <a:ext cx="11481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189689" y="1123838"/>
            <a:ext cx="2210612" cy="46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rbel"/>
              <a:buNone/>
              <a:defRPr sz="3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2900934" y="1023586"/>
            <a:ext cx="2606040" cy="807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 b="1">
                <a:solidFill>
                  <a:srgbClr val="59595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2"/>
          </p:nvPr>
        </p:nvSpPr>
        <p:spPr>
          <a:xfrm>
            <a:off x="2900934" y="1930936"/>
            <a:ext cx="260604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92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655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700"/>
              <a:buChar char="●"/>
              <a:defRPr sz="1700"/>
            </a:lvl2pPr>
            <a:lvl3pPr marL="1371600" lvl="2" indent="-32385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500"/>
              <a:buChar char="●"/>
              <a:defRPr sz="1500"/>
            </a:lvl3pPr>
            <a:lvl4pPr marL="1828800" lvl="3" indent="-31115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300"/>
              <a:buChar char="●"/>
              <a:defRPr sz="1300"/>
            </a:lvl5pPr>
            <a:lvl6pPr marL="2743200" lvl="5" indent="-31115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300"/>
              <a:buChar char="●"/>
              <a:defRPr sz="1300"/>
            </a:lvl6pPr>
            <a:lvl7pPr marL="3200400" lvl="6" indent="-31115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300"/>
              <a:buChar char="●"/>
              <a:defRPr sz="1300"/>
            </a:lvl8pPr>
            <a:lvl9pPr marL="4114800" lvl="8" indent="-31115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300"/>
              <a:buChar char="●"/>
              <a:defRPr sz="1300"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3"/>
          </p:nvPr>
        </p:nvSpPr>
        <p:spPr>
          <a:xfrm>
            <a:off x="5863847" y="1023587"/>
            <a:ext cx="2606040" cy="81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 b="1">
                <a:solidFill>
                  <a:srgbClr val="59595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4"/>
          </p:nvPr>
        </p:nvSpPr>
        <p:spPr>
          <a:xfrm>
            <a:off x="5863847" y="1930936"/>
            <a:ext cx="260604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92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655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700"/>
              <a:buChar char="●"/>
              <a:defRPr sz="1700"/>
            </a:lvl2pPr>
            <a:lvl3pPr marL="1371600" lvl="2" indent="-32385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500"/>
              <a:buChar char="●"/>
              <a:defRPr sz="1500"/>
            </a:lvl3pPr>
            <a:lvl4pPr marL="1828800" lvl="3" indent="-31115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300"/>
              <a:buChar char="●"/>
              <a:defRPr sz="1300"/>
            </a:lvl5pPr>
            <a:lvl6pPr marL="2743200" lvl="5" indent="-31115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300"/>
              <a:buChar char="●"/>
              <a:defRPr sz="1300"/>
            </a:lvl6pPr>
            <a:lvl7pPr marL="3200400" lvl="6" indent="-31115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300"/>
              <a:buChar char="●"/>
              <a:defRPr sz="1300"/>
            </a:lvl8pPr>
            <a:lvl9pPr marL="4114800" lvl="8" indent="-31115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300"/>
              <a:buChar char="●"/>
              <a:defRPr sz="13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196849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2901951" y="6356351"/>
            <a:ext cx="44336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7975602" y="6356351"/>
            <a:ext cx="11481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1" y="228601"/>
            <a:ext cx="352424" cy="752474"/>
          </a:xfrm>
          <a:prstGeom prst="rect">
            <a:avLst/>
          </a:prstGeom>
          <a:solidFill>
            <a:srgbClr val="BCD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352423" y="1257300"/>
            <a:ext cx="8440703" cy="4727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492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Noto Sans Symbols"/>
              <a:buChar char="●"/>
              <a:defRPr sz="19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3655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Char char="●"/>
              <a:defRPr sz="17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●"/>
              <a:defRPr sz="15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●"/>
              <a:defRPr sz="13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●"/>
              <a:defRPr sz="13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115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●"/>
              <a:defRPr sz="13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115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●"/>
              <a:defRPr sz="13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115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●"/>
              <a:defRPr sz="13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115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300"/>
              <a:buFont typeface="Noto Sans Symbols"/>
              <a:buChar char="●"/>
              <a:defRPr sz="13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352425" y="228601"/>
            <a:ext cx="8791576" cy="752474"/>
          </a:xfrm>
          <a:prstGeom prst="rect">
            <a:avLst/>
          </a:prstGeom>
          <a:solidFill>
            <a:srgbClr val="3B6E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15">
            <a:alphaModFix/>
          </a:blip>
          <a:srcRect l="-8594" t="-13196" r="-2"/>
          <a:stretch/>
        </p:blipFill>
        <p:spPr>
          <a:xfrm>
            <a:off x="438151" y="400051"/>
            <a:ext cx="390522" cy="407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127685" y="332973"/>
            <a:ext cx="1822962" cy="54029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/>
          <p:nvPr/>
        </p:nvSpPr>
        <p:spPr>
          <a:xfrm>
            <a:off x="-7910" y="6638927"/>
            <a:ext cx="352424" cy="66674"/>
          </a:xfrm>
          <a:prstGeom prst="rect">
            <a:avLst/>
          </a:prstGeom>
          <a:solidFill>
            <a:srgbClr val="BCD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1"/>
          <p:cNvSpPr/>
          <p:nvPr/>
        </p:nvSpPr>
        <p:spPr>
          <a:xfrm>
            <a:off x="344513" y="6638927"/>
            <a:ext cx="8046720" cy="66674"/>
          </a:xfrm>
          <a:prstGeom prst="rect">
            <a:avLst/>
          </a:prstGeom>
          <a:solidFill>
            <a:srgbClr val="3B6E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1"/>
          <p:cNvSpPr txBox="1"/>
          <p:nvPr/>
        </p:nvSpPr>
        <p:spPr>
          <a:xfrm>
            <a:off x="8459943" y="6456642"/>
            <a:ext cx="53747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484848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sz="1800">
              <a:solidFill>
                <a:srgbClr val="48484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1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13.PNG"/><Relationship Id="rId10" Type="http://schemas.microsoft.com/office/2007/relationships/diagramDrawing" Target="../diagrams/drawing1.xml"/><Relationship Id="rId4" Type="http://schemas.openxmlformats.org/officeDocument/2006/relationships/image" Target="../media/image12.PNG"/><Relationship Id="rId9" Type="http://schemas.openxmlformats.org/officeDocument/2006/relationships/diagramColors" Target="../diagrams/colors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/>
        </p:nvSpPr>
        <p:spPr>
          <a:xfrm>
            <a:off x="2786965" y="1571625"/>
            <a:ext cx="5928988" cy="192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00"/>
              <a:buFont typeface="Corbel"/>
              <a:buNone/>
            </a:pPr>
            <a:r>
              <a:rPr lang="en-US" sz="32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 Holistic Approach to Managing Employee Benefit and Workers Compensation Costs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5"/>
          <p:cNvSpPr txBox="1"/>
          <p:nvPr/>
        </p:nvSpPr>
        <p:spPr>
          <a:xfrm>
            <a:off x="2817132" y="3612971"/>
            <a:ext cx="592898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</a:pPr>
            <a:r>
              <a:rPr lang="en-US" sz="2200" i="1" cap="none" dirty="0">
                <a:solidFill>
                  <a:srgbClr val="BCD343"/>
                </a:solidFill>
                <a:latin typeface="Calibri"/>
                <a:ea typeface="Calibri"/>
                <a:cs typeface="Calibri"/>
                <a:sym typeface="Calibri"/>
              </a:rPr>
              <a:t>Presented By: 	Rubin Torrez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</a:pPr>
            <a:r>
              <a:rPr lang="en-US" sz="2200" i="1" dirty="0">
                <a:solidFill>
                  <a:srgbClr val="BCD343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en-US" sz="2200" i="1" cap="none" dirty="0">
                <a:solidFill>
                  <a:srgbClr val="BCD343"/>
                </a:solidFill>
                <a:latin typeface="Calibri"/>
                <a:ea typeface="Calibri"/>
                <a:cs typeface="Calibri"/>
                <a:sym typeface="Calibri"/>
              </a:rPr>
              <a:t>Benefit Advisory Manager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</a:pPr>
            <a:r>
              <a:rPr lang="en-US" sz="2200" i="1" cap="none" dirty="0">
                <a:solidFill>
                  <a:srgbClr val="BCD343"/>
                </a:solidFill>
                <a:latin typeface="Calibri"/>
                <a:ea typeface="Calibri"/>
                <a:cs typeface="Calibri"/>
                <a:sym typeface="Calibri"/>
              </a:rPr>
              <a:t>Date: 		</a:t>
            </a:r>
            <a:r>
              <a:rPr lang="en-US" sz="2200" i="1" dirty="0">
                <a:solidFill>
                  <a:srgbClr val="BCD343"/>
                </a:solidFill>
                <a:latin typeface="Calibri"/>
                <a:ea typeface="Calibri"/>
                <a:cs typeface="Calibri"/>
                <a:sym typeface="Calibri"/>
              </a:rPr>
              <a:t>June 13</a:t>
            </a:r>
            <a:r>
              <a:rPr lang="en-US" sz="2200" i="1" cap="none" dirty="0">
                <a:solidFill>
                  <a:srgbClr val="BCD343"/>
                </a:solidFill>
                <a:latin typeface="Calibri"/>
                <a:ea typeface="Calibri"/>
                <a:cs typeface="Calibri"/>
                <a:sym typeface="Calibri"/>
              </a:rPr>
              <a:t>, 2019</a:t>
            </a:r>
            <a:endParaRPr sz="2200" i="1" cap="none" dirty="0">
              <a:solidFill>
                <a:srgbClr val="BCD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/>
          <p:nvPr/>
        </p:nvSpPr>
        <p:spPr>
          <a:xfrm>
            <a:off x="304800" y="2271638"/>
            <a:ext cx="3657600" cy="0"/>
          </a:xfrm>
          <a:custGeom>
            <a:avLst/>
            <a:gdLst/>
            <a:ahLst/>
            <a:cxnLst/>
            <a:rect l="l" t="t" r="r" b="b"/>
            <a:pathLst>
              <a:path w="3657600" h="120000" extrusionOk="0">
                <a:moveTo>
                  <a:pt x="0" y="0"/>
                </a:moveTo>
                <a:lnTo>
                  <a:pt x="3657600" y="0"/>
                </a:lnTo>
              </a:path>
            </a:pathLst>
          </a:custGeom>
          <a:noFill/>
          <a:ln w="12700" cap="flat" cmpd="sng">
            <a:solidFill>
              <a:srgbClr val="1326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4" name="Google Shape;214;p34"/>
          <p:cNvSpPr/>
          <p:nvPr/>
        </p:nvSpPr>
        <p:spPr>
          <a:xfrm>
            <a:off x="304800" y="2794373"/>
            <a:ext cx="3657600" cy="0"/>
          </a:xfrm>
          <a:custGeom>
            <a:avLst/>
            <a:gdLst/>
            <a:ahLst/>
            <a:cxnLst/>
            <a:rect l="l" t="t" r="r" b="b"/>
            <a:pathLst>
              <a:path w="3657600" h="120000" extrusionOk="0">
                <a:moveTo>
                  <a:pt x="0" y="0"/>
                </a:moveTo>
                <a:lnTo>
                  <a:pt x="3657600" y="0"/>
                </a:lnTo>
              </a:path>
            </a:pathLst>
          </a:custGeom>
          <a:noFill/>
          <a:ln w="12700" cap="flat" cmpd="sng">
            <a:solidFill>
              <a:srgbClr val="1326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5" name="Google Shape;215;p34"/>
          <p:cNvSpPr/>
          <p:nvPr/>
        </p:nvSpPr>
        <p:spPr>
          <a:xfrm>
            <a:off x="304800" y="3332604"/>
            <a:ext cx="3657600" cy="0"/>
          </a:xfrm>
          <a:custGeom>
            <a:avLst/>
            <a:gdLst/>
            <a:ahLst/>
            <a:cxnLst/>
            <a:rect l="l" t="t" r="r" b="b"/>
            <a:pathLst>
              <a:path w="3657600" h="120000" extrusionOk="0">
                <a:moveTo>
                  <a:pt x="0" y="0"/>
                </a:moveTo>
                <a:lnTo>
                  <a:pt x="3657600" y="0"/>
                </a:lnTo>
              </a:path>
            </a:pathLst>
          </a:custGeom>
          <a:noFill/>
          <a:ln w="12700" cap="flat" cmpd="sng">
            <a:solidFill>
              <a:srgbClr val="1326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6" name="Google Shape;216;p34"/>
          <p:cNvSpPr/>
          <p:nvPr/>
        </p:nvSpPr>
        <p:spPr>
          <a:xfrm>
            <a:off x="304800" y="3855339"/>
            <a:ext cx="3657600" cy="0"/>
          </a:xfrm>
          <a:custGeom>
            <a:avLst/>
            <a:gdLst/>
            <a:ahLst/>
            <a:cxnLst/>
            <a:rect l="l" t="t" r="r" b="b"/>
            <a:pathLst>
              <a:path w="3657600" h="120000" extrusionOk="0">
                <a:moveTo>
                  <a:pt x="0" y="0"/>
                </a:moveTo>
                <a:lnTo>
                  <a:pt x="3657600" y="0"/>
                </a:lnTo>
              </a:path>
            </a:pathLst>
          </a:custGeom>
          <a:noFill/>
          <a:ln w="12700" cap="flat" cmpd="sng">
            <a:solidFill>
              <a:srgbClr val="1326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7" name="Google Shape;217;p34"/>
          <p:cNvSpPr/>
          <p:nvPr/>
        </p:nvSpPr>
        <p:spPr>
          <a:xfrm>
            <a:off x="304800" y="4392280"/>
            <a:ext cx="3657600" cy="0"/>
          </a:xfrm>
          <a:custGeom>
            <a:avLst/>
            <a:gdLst/>
            <a:ahLst/>
            <a:cxnLst/>
            <a:rect l="l" t="t" r="r" b="b"/>
            <a:pathLst>
              <a:path w="3657600" h="120000" extrusionOk="0">
                <a:moveTo>
                  <a:pt x="0" y="0"/>
                </a:moveTo>
                <a:lnTo>
                  <a:pt x="3657600" y="0"/>
                </a:lnTo>
              </a:path>
            </a:pathLst>
          </a:custGeom>
          <a:noFill/>
          <a:ln w="12700" cap="flat" cmpd="sng">
            <a:solidFill>
              <a:srgbClr val="1326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8" name="Google Shape;218;p34"/>
          <p:cNvSpPr/>
          <p:nvPr/>
        </p:nvSpPr>
        <p:spPr>
          <a:xfrm>
            <a:off x="304800" y="4918685"/>
            <a:ext cx="3657600" cy="0"/>
          </a:xfrm>
          <a:custGeom>
            <a:avLst/>
            <a:gdLst/>
            <a:ahLst/>
            <a:cxnLst/>
            <a:rect l="l" t="t" r="r" b="b"/>
            <a:pathLst>
              <a:path w="3657600" h="120000" extrusionOk="0">
                <a:moveTo>
                  <a:pt x="0" y="0"/>
                </a:moveTo>
                <a:lnTo>
                  <a:pt x="3657600" y="0"/>
                </a:lnTo>
              </a:path>
            </a:pathLst>
          </a:custGeom>
          <a:noFill/>
          <a:ln w="12700" cap="flat" cmpd="sng">
            <a:solidFill>
              <a:srgbClr val="1326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9" name="Google Shape;219;p34"/>
          <p:cNvSpPr/>
          <p:nvPr/>
        </p:nvSpPr>
        <p:spPr>
          <a:xfrm>
            <a:off x="304800" y="5449169"/>
            <a:ext cx="3657600" cy="0"/>
          </a:xfrm>
          <a:custGeom>
            <a:avLst/>
            <a:gdLst/>
            <a:ahLst/>
            <a:cxnLst/>
            <a:rect l="l" t="t" r="r" b="b"/>
            <a:pathLst>
              <a:path w="3657600" h="120000" extrusionOk="0">
                <a:moveTo>
                  <a:pt x="0" y="0"/>
                </a:moveTo>
                <a:lnTo>
                  <a:pt x="3657600" y="0"/>
                </a:lnTo>
              </a:path>
            </a:pathLst>
          </a:custGeom>
          <a:noFill/>
          <a:ln w="12700" cap="flat" cmpd="sng">
            <a:solidFill>
              <a:srgbClr val="1326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20" name="Google Shape;220;p34"/>
          <p:cNvSpPr/>
          <p:nvPr/>
        </p:nvSpPr>
        <p:spPr>
          <a:xfrm>
            <a:off x="304800" y="5971940"/>
            <a:ext cx="3657600" cy="0"/>
          </a:xfrm>
          <a:custGeom>
            <a:avLst/>
            <a:gdLst/>
            <a:ahLst/>
            <a:cxnLst/>
            <a:rect l="l" t="t" r="r" b="b"/>
            <a:pathLst>
              <a:path w="3657600" h="120000" extrusionOk="0">
                <a:moveTo>
                  <a:pt x="0" y="0"/>
                </a:moveTo>
                <a:lnTo>
                  <a:pt x="3657600" y="0"/>
                </a:lnTo>
              </a:path>
            </a:pathLst>
          </a:custGeom>
          <a:noFill/>
          <a:ln w="12700" cap="flat" cmpd="sng">
            <a:solidFill>
              <a:srgbClr val="1326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21" name="Google Shape;221;p34"/>
          <p:cNvSpPr txBox="1"/>
          <p:nvPr/>
        </p:nvSpPr>
        <p:spPr>
          <a:xfrm>
            <a:off x="304800" y="1371549"/>
            <a:ext cx="3657600" cy="424180"/>
          </a:xfrm>
          <a:prstGeom prst="rect">
            <a:avLst/>
          </a:prstGeom>
          <a:solidFill>
            <a:srgbClr val="484848"/>
          </a:solidFill>
          <a:ln>
            <a:noFill/>
          </a:ln>
        </p:spPr>
        <p:txBody>
          <a:bodyPr spcFirstLastPara="1" wrap="square" lIns="0" tIns="77450" rIns="0" bIns="0" anchor="t" anchorCtr="0">
            <a:noAutofit/>
          </a:bodyPr>
          <a:lstStyle/>
          <a:p>
            <a:pPr marL="3556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FFFFFF"/>
                </a:solidFill>
                <a:latin typeface="Calibri" panose="020F0502020204030204" pitchFamily="34" charset="0"/>
                <a:ea typeface="Arial Black"/>
                <a:cs typeface="Arial Black"/>
                <a:sym typeface="Arial Black"/>
              </a:rPr>
              <a:t>Changes with Age</a:t>
            </a:r>
            <a:endParaRPr sz="2000" b="1" dirty="0">
              <a:solidFill>
                <a:schemeClr val="dk1"/>
              </a:solidFill>
              <a:latin typeface="Calibri" panose="020F0502020204030204" pitchFamily="34" charset="0"/>
              <a:ea typeface="Arial Black"/>
              <a:cs typeface="Arial Black"/>
              <a:sym typeface="Arial Black"/>
            </a:endParaRPr>
          </a:p>
        </p:txBody>
      </p:sp>
      <p:sp>
        <p:nvSpPr>
          <p:cNvPr id="222" name="Google Shape;222;p34"/>
          <p:cNvSpPr txBox="1"/>
          <p:nvPr/>
        </p:nvSpPr>
        <p:spPr>
          <a:xfrm>
            <a:off x="4267200" y="1371549"/>
            <a:ext cx="4267200" cy="424180"/>
          </a:xfrm>
          <a:prstGeom prst="rect">
            <a:avLst/>
          </a:prstGeom>
          <a:solidFill>
            <a:srgbClr val="484848"/>
          </a:solidFill>
          <a:ln>
            <a:noFill/>
          </a:ln>
        </p:spPr>
        <p:txBody>
          <a:bodyPr spcFirstLastPara="1" wrap="square" lIns="0" tIns="77450" rIns="0" bIns="0" anchor="t" anchorCtr="0">
            <a:noAutofit/>
          </a:bodyPr>
          <a:lstStyle/>
          <a:p>
            <a:pPr marL="3619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FFFFFF"/>
                </a:solidFill>
                <a:latin typeface="Calibri" panose="020F0502020204030204" pitchFamily="34" charset="0"/>
                <a:ea typeface="Arial Black"/>
                <a:cs typeface="Arial Black"/>
                <a:sym typeface="Arial Black"/>
              </a:rPr>
              <a:t>Type of Injury</a:t>
            </a:r>
            <a:endParaRPr sz="2000" b="1" dirty="0">
              <a:solidFill>
                <a:schemeClr val="dk1"/>
              </a:solidFill>
              <a:latin typeface="Calibri" panose="020F0502020204030204" pitchFamily="34" charset="0"/>
              <a:ea typeface="Arial Black"/>
              <a:cs typeface="Arial Black"/>
              <a:sym typeface="Arial Black"/>
            </a:endParaRPr>
          </a:p>
        </p:txBody>
      </p:sp>
      <p:sp>
        <p:nvSpPr>
          <p:cNvPr id="233" name="Google Shape;233;p34"/>
          <p:cNvSpPr txBox="1">
            <a:spLocks noGrp="1"/>
          </p:cNvSpPr>
          <p:nvPr>
            <p:ph type="title"/>
          </p:nvPr>
        </p:nvSpPr>
        <p:spPr>
          <a:xfrm>
            <a:off x="916700" y="365750"/>
            <a:ext cx="7057200" cy="6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r>
              <a:rPr lang="en-US" sz="32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Common Age-related Injuries</a:t>
            </a:r>
            <a:endParaRPr sz="32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31;p34">
            <a:extLst>
              <a:ext uri="{FF2B5EF4-FFF2-40B4-BE49-F238E27FC236}">
                <a16:creationId xmlns:a16="http://schemas.microsoft.com/office/drawing/2014/main" id="{AEF82676-9FA6-4721-9698-125225F24C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04799" y="1939316"/>
            <a:ext cx="8229601" cy="43219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numCol="2" anchor="t" anchorCtr="0">
            <a:noAutofit/>
          </a:bodyPr>
          <a:lstStyle/>
          <a:p>
            <a:pPr marL="279400" indent="-298450">
              <a:lnSpc>
                <a:spcPct val="150000"/>
              </a:lnSpc>
              <a:spcBef>
                <a:spcPts val="0"/>
              </a:spcBef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1650" b="0" dirty="0">
                <a:latin typeface="Calibri"/>
              </a:rPr>
              <a:t>Loss of strength</a:t>
            </a:r>
            <a:endParaRPr sz="1650" b="0" dirty="0">
              <a:latin typeface="Calibri"/>
            </a:endParaRPr>
          </a:p>
          <a:p>
            <a:pPr marL="279400" indent="-298450">
              <a:lnSpc>
                <a:spcPct val="150000"/>
              </a:lnSpc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1650" b="0" dirty="0">
                <a:latin typeface="Calibri"/>
              </a:rPr>
              <a:t>Loss of muscular flexibility</a:t>
            </a:r>
            <a:endParaRPr sz="1650" b="0" dirty="0">
              <a:latin typeface="Calibri"/>
            </a:endParaRPr>
          </a:p>
          <a:p>
            <a:pPr marL="279400" indent="-298450">
              <a:lnSpc>
                <a:spcPct val="150000"/>
              </a:lnSpc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1650" b="0" dirty="0">
                <a:latin typeface="Calibri"/>
              </a:rPr>
              <a:t>Diminished postural steadiness</a:t>
            </a:r>
            <a:endParaRPr sz="1650" b="0" dirty="0">
              <a:latin typeface="Calibri"/>
            </a:endParaRPr>
          </a:p>
          <a:p>
            <a:pPr marL="279400" indent="-298450">
              <a:lnSpc>
                <a:spcPct val="150000"/>
              </a:lnSpc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1650" b="0" dirty="0">
                <a:latin typeface="Calibri"/>
              </a:rPr>
              <a:t>Reduced grip strength</a:t>
            </a:r>
            <a:endParaRPr sz="1650" b="0" dirty="0">
              <a:latin typeface="Calibri"/>
            </a:endParaRPr>
          </a:p>
          <a:p>
            <a:pPr marL="279400" indent="-298450">
              <a:lnSpc>
                <a:spcPct val="150000"/>
              </a:lnSpc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1650" b="0" dirty="0">
                <a:latin typeface="Calibri"/>
              </a:rPr>
              <a:t>Reduced balance</a:t>
            </a:r>
            <a:endParaRPr sz="1650" b="0" dirty="0">
              <a:latin typeface="Calibri"/>
            </a:endParaRPr>
          </a:p>
          <a:p>
            <a:pPr marL="279400" indent="-298450">
              <a:lnSpc>
                <a:spcPct val="150000"/>
              </a:lnSpc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1650" b="0" dirty="0">
                <a:latin typeface="Calibri"/>
              </a:rPr>
              <a:t>Reduced nervous system responses</a:t>
            </a:r>
            <a:endParaRPr sz="1650" b="0" dirty="0">
              <a:latin typeface="Calibri"/>
            </a:endParaRPr>
          </a:p>
          <a:p>
            <a:pPr marL="279400" indent="-298450">
              <a:lnSpc>
                <a:spcPct val="150000"/>
              </a:lnSpc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1650" b="0" dirty="0">
                <a:latin typeface="Calibri"/>
              </a:rPr>
              <a:t>Reduced cardiovascular capacity</a:t>
            </a:r>
            <a:endParaRPr sz="1650" b="0" dirty="0">
              <a:latin typeface="Calibri"/>
            </a:endParaRPr>
          </a:p>
          <a:p>
            <a:pPr marL="279400" indent="-298450">
              <a:lnSpc>
                <a:spcPct val="100000"/>
              </a:lnSpc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1650" b="0" dirty="0">
                <a:latin typeface="Calibri"/>
              </a:rPr>
              <a:t>Reduced visual capacity</a:t>
            </a:r>
          </a:p>
          <a:p>
            <a:pPr marL="279400" indent="-298450">
              <a:lnSpc>
                <a:spcPct val="100000"/>
              </a:lnSpc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1650" b="0" dirty="0">
                <a:latin typeface="Calibri"/>
              </a:rPr>
              <a:t>Strains, sprains; tendonitis</a:t>
            </a:r>
          </a:p>
          <a:p>
            <a:pPr marL="279400" indent="-298450">
              <a:lnSpc>
                <a:spcPct val="150000"/>
              </a:lnSpc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1650" b="0" dirty="0">
                <a:latin typeface="Calibri"/>
              </a:rPr>
              <a:t>Strains, sprains; falls</a:t>
            </a:r>
          </a:p>
          <a:p>
            <a:pPr marL="279400" indent="-298450">
              <a:lnSpc>
                <a:spcPct val="150000"/>
              </a:lnSpc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1650" b="0" dirty="0">
                <a:latin typeface="Calibri"/>
              </a:rPr>
              <a:t>Slips, trips, falls; fractures, sprains, strains</a:t>
            </a:r>
          </a:p>
          <a:p>
            <a:pPr marL="279400" indent="-298450">
              <a:lnSpc>
                <a:spcPct val="150000"/>
              </a:lnSpc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1650" b="0" dirty="0">
                <a:latin typeface="Calibri"/>
              </a:rPr>
              <a:t>Rep. motion disease; inflammation; CPS</a:t>
            </a:r>
          </a:p>
          <a:p>
            <a:pPr marL="279400" indent="-298450">
              <a:lnSpc>
                <a:spcPct val="150000"/>
              </a:lnSpc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1650" b="0" dirty="0">
                <a:latin typeface="Calibri"/>
              </a:rPr>
              <a:t>Slips, trips, falls; fractures, sprains, strains</a:t>
            </a:r>
          </a:p>
          <a:p>
            <a:pPr marL="279400" indent="-298450">
              <a:lnSpc>
                <a:spcPct val="150000"/>
              </a:lnSpc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1650" b="0" dirty="0">
                <a:latin typeface="Calibri"/>
              </a:rPr>
              <a:t>Decreased reaction times, struck by objects</a:t>
            </a:r>
          </a:p>
          <a:p>
            <a:pPr marL="279400" indent="-298450">
              <a:lnSpc>
                <a:spcPct val="150000"/>
              </a:lnSpc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1650" b="0" dirty="0">
                <a:latin typeface="Calibri"/>
              </a:rPr>
              <a:t>Greater risk for heart attack, stroke</a:t>
            </a:r>
          </a:p>
          <a:p>
            <a:pPr marL="279400" indent="-298450">
              <a:lnSpc>
                <a:spcPct val="100000"/>
              </a:lnSpc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1650" b="0" dirty="0">
                <a:latin typeface="Calibri"/>
              </a:rPr>
              <a:t>Greater exposure to hazards, falls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F126ACB-F346-4B7D-89B1-811892F954C0}"/>
              </a:ext>
            </a:extLst>
          </p:cNvPr>
          <p:cNvCxnSpPr/>
          <p:nvPr/>
        </p:nvCxnSpPr>
        <p:spPr>
          <a:xfrm>
            <a:off x="304799" y="2343827"/>
            <a:ext cx="36576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6BDA4A5-650E-4F0E-AED5-D26846DC7818}"/>
              </a:ext>
            </a:extLst>
          </p:cNvPr>
          <p:cNvCxnSpPr/>
          <p:nvPr/>
        </p:nvCxnSpPr>
        <p:spPr>
          <a:xfrm>
            <a:off x="304799" y="2841129"/>
            <a:ext cx="36576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B712B5D-E6F2-4339-B05C-D00BFEF0A974}"/>
              </a:ext>
            </a:extLst>
          </p:cNvPr>
          <p:cNvCxnSpPr/>
          <p:nvPr/>
        </p:nvCxnSpPr>
        <p:spPr>
          <a:xfrm>
            <a:off x="304799" y="3378536"/>
            <a:ext cx="36576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D80A44B-35B2-48AB-93FA-DD3F2FEB7CA7}"/>
              </a:ext>
            </a:extLst>
          </p:cNvPr>
          <p:cNvCxnSpPr/>
          <p:nvPr/>
        </p:nvCxnSpPr>
        <p:spPr>
          <a:xfrm>
            <a:off x="304799" y="3907930"/>
            <a:ext cx="36576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2C3CE8F-3282-4574-B29E-609641DF6B33}"/>
              </a:ext>
            </a:extLst>
          </p:cNvPr>
          <p:cNvCxnSpPr/>
          <p:nvPr/>
        </p:nvCxnSpPr>
        <p:spPr>
          <a:xfrm>
            <a:off x="304799" y="4437322"/>
            <a:ext cx="36576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BB279EE-C3F7-4419-BBE9-A995E825FD49}"/>
              </a:ext>
            </a:extLst>
          </p:cNvPr>
          <p:cNvCxnSpPr/>
          <p:nvPr/>
        </p:nvCxnSpPr>
        <p:spPr>
          <a:xfrm>
            <a:off x="304799" y="4982757"/>
            <a:ext cx="36576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6ADFDF2-4898-46AE-B232-2ACFF41E0EE5}"/>
              </a:ext>
            </a:extLst>
          </p:cNvPr>
          <p:cNvCxnSpPr/>
          <p:nvPr/>
        </p:nvCxnSpPr>
        <p:spPr>
          <a:xfrm>
            <a:off x="304799" y="5480063"/>
            <a:ext cx="36576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55B9170-1257-45F3-AFD2-6524FDA55EFD}"/>
              </a:ext>
            </a:extLst>
          </p:cNvPr>
          <p:cNvCxnSpPr/>
          <p:nvPr/>
        </p:nvCxnSpPr>
        <p:spPr>
          <a:xfrm>
            <a:off x="304799" y="5945292"/>
            <a:ext cx="36576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BDE2B70-F25C-4D4E-869B-AA8405BCA4EF}"/>
              </a:ext>
            </a:extLst>
          </p:cNvPr>
          <p:cNvCxnSpPr>
            <a:cxnSpLocks/>
          </p:cNvCxnSpPr>
          <p:nvPr/>
        </p:nvCxnSpPr>
        <p:spPr>
          <a:xfrm>
            <a:off x="4413191" y="2343828"/>
            <a:ext cx="40233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534F9BE-ACE4-40A6-99E6-7E3874D37999}"/>
              </a:ext>
            </a:extLst>
          </p:cNvPr>
          <p:cNvCxnSpPr>
            <a:cxnSpLocks/>
          </p:cNvCxnSpPr>
          <p:nvPr/>
        </p:nvCxnSpPr>
        <p:spPr>
          <a:xfrm>
            <a:off x="4413191" y="2841130"/>
            <a:ext cx="40233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2A25B7F-78AC-4653-99A3-A08EE910C84B}"/>
              </a:ext>
            </a:extLst>
          </p:cNvPr>
          <p:cNvCxnSpPr>
            <a:cxnSpLocks/>
          </p:cNvCxnSpPr>
          <p:nvPr/>
        </p:nvCxnSpPr>
        <p:spPr>
          <a:xfrm>
            <a:off x="4413191" y="3378537"/>
            <a:ext cx="40233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661ED00-B9AC-46B8-8715-78ADE248E318}"/>
              </a:ext>
            </a:extLst>
          </p:cNvPr>
          <p:cNvCxnSpPr>
            <a:cxnSpLocks/>
          </p:cNvCxnSpPr>
          <p:nvPr/>
        </p:nvCxnSpPr>
        <p:spPr>
          <a:xfrm>
            <a:off x="4413191" y="3907931"/>
            <a:ext cx="40233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D12EEEB-749E-414F-9BBA-454E6D00A524}"/>
              </a:ext>
            </a:extLst>
          </p:cNvPr>
          <p:cNvCxnSpPr>
            <a:cxnSpLocks/>
          </p:cNvCxnSpPr>
          <p:nvPr/>
        </p:nvCxnSpPr>
        <p:spPr>
          <a:xfrm>
            <a:off x="4413191" y="4437323"/>
            <a:ext cx="40233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80DC30C-98CB-464F-A544-A235E1EC2CE9}"/>
              </a:ext>
            </a:extLst>
          </p:cNvPr>
          <p:cNvCxnSpPr>
            <a:cxnSpLocks/>
          </p:cNvCxnSpPr>
          <p:nvPr/>
        </p:nvCxnSpPr>
        <p:spPr>
          <a:xfrm>
            <a:off x="4413191" y="4982758"/>
            <a:ext cx="40233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F0FF49D-C2FC-4689-82FE-137BE3C2FE62}"/>
              </a:ext>
            </a:extLst>
          </p:cNvPr>
          <p:cNvCxnSpPr>
            <a:cxnSpLocks/>
          </p:cNvCxnSpPr>
          <p:nvPr/>
        </p:nvCxnSpPr>
        <p:spPr>
          <a:xfrm>
            <a:off x="4413191" y="5480064"/>
            <a:ext cx="40233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2310F0C-CEED-441C-A463-1BDE63C70E1E}"/>
              </a:ext>
            </a:extLst>
          </p:cNvPr>
          <p:cNvCxnSpPr>
            <a:cxnSpLocks/>
          </p:cNvCxnSpPr>
          <p:nvPr/>
        </p:nvCxnSpPr>
        <p:spPr>
          <a:xfrm>
            <a:off x="4413191" y="5945293"/>
            <a:ext cx="40233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animBg="1"/>
      <p:bldP spid="222" grpId="0" animBg="1"/>
      <p:bldP spid="29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/>
          <p:nvPr/>
        </p:nvSpPr>
        <p:spPr>
          <a:xfrm>
            <a:off x="175131" y="1093716"/>
            <a:ext cx="4238700" cy="37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3650" rIns="0" bIns="0" anchor="t" anchorCtr="0">
            <a:noAutofit/>
          </a:bodyPr>
          <a:lstStyle/>
          <a:p>
            <a:pPr marL="2794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Will retire later</a:t>
            </a:r>
            <a:endParaRPr sz="2200" dirty="0">
              <a:solidFill>
                <a:srgbClr val="1326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94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Will be dependent on dual incomes and entitlement</a:t>
            </a:r>
            <a:endParaRPr sz="2200" dirty="0">
              <a:solidFill>
                <a:srgbClr val="1326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94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Low claim frequency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9400" marR="0" lvl="0" indent="-2984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High claim severity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9400" marR="0" lvl="0" indent="-2984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Increased falls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9400" marR="0" lvl="0" indent="-2984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Longer healing times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9400" marR="0" lvl="0" indent="-2984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More severe musculoskeletal disorders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33"/>
          <p:cNvSpPr txBox="1">
            <a:spLocks noGrp="1"/>
          </p:cNvSpPr>
          <p:nvPr>
            <p:ph type="title"/>
          </p:nvPr>
        </p:nvSpPr>
        <p:spPr>
          <a:xfrm>
            <a:off x="916700" y="365750"/>
            <a:ext cx="7057200" cy="6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r>
              <a:rPr lang="en-US" sz="3200" b="1">
                <a:latin typeface="Calibri"/>
                <a:ea typeface="Calibri"/>
                <a:cs typeface="Calibri"/>
                <a:sym typeface="Calibri"/>
              </a:rPr>
              <a:t>Predictions for Future Workforce</a:t>
            </a:r>
            <a:endParaRPr sz="3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oogle Shape;189;p31">
            <a:extLst>
              <a:ext uri="{FF2B5EF4-FFF2-40B4-BE49-F238E27FC236}">
                <a16:creationId xmlns:a16="http://schemas.microsoft.com/office/drawing/2014/main" id="{3927354F-5450-430C-A025-F0FD0C296E7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6221" t="4368" r="11199" b="7018"/>
          <a:stretch/>
        </p:blipFill>
        <p:spPr>
          <a:xfrm>
            <a:off x="4095218" y="1733551"/>
            <a:ext cx="4903816" cy="26193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064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/>
          <p:nvPr/>
        </p:nvSpPr>
        <p:spPr>
          <a:xfrm>
            <a:off x="175131" y="1034667"/>
            <a:ext cx="8635314" cy="2695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3650" rIns="0" bIns="0" anchor="t" anchorCtr="0">
            <a:noAutofit/>
          </a:bodyPr>
          <a:lstStyle/>
          <a:p>
            <a:pPr marL="279400" marR="0" lvl="0" indent="-2984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Obesity contributes largely to the four conditions with the greatest annualized costs</a:t>
            </a:r>
            <a:endParaRPr sz="2200" dirty="0">
              <a:solidFill>
                <a:srgbClr val="1326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8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Diabetes </a:t>
            </a:r>
          </a:p>
          <a:p>
            <a:pPr marL="914400" marR="0" lvl="1" indent="-368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Lower back and neck pain </a:t>
            </a:r>
          </a:p>
          <a:p>
            <a:pPr marL="914400" marR="0" lvl="1" indent="-368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Hypertension </a:t>
            </a:r>
          </a:p>
          <a:p>
            <a:pPr marL="914400" marR="0" lvl="1" indent="-368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Hyperlipidemia</a:t>
            </a:r>
            <a:endParaRPr sz="2200" dirty="0">
              <a:solidFill>
                <a:srgbClr val="1326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5"/>
          <p:cNvSpPr txBox="1"/>
          <p:nvPr/>
        </p:nvSpPr>
        <p:spPr>
          <a:xfrm>
            <a:off x="0" y="3645200"/>
            <a:ext cx="5154300" cy="23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Claims most strongly associated with elevated Body Mass Index (BMI):</a:t>
            </a:r>
            <a:endParaRPr sz="2200" dirty="0">
              <a:solidFill>
                <a:srgbClr val="1326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Lower extremity</a:t>
            </a: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wrist, hand</a:t>
            </a: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back</a:t>
            </a: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pain/inflammation</a:t>
            </a: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 s</a:t>
            </a: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prain or strain</a:t>
            </a: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 </a:t>
            </a: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contusion/bruise</a:t>
            </a: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 </a:t>
            </a: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falls/slips</a:t>
            </a: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 </a:t>
            </a: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lifting; exertion</a:t>
            </a:r>
            <a:endParaRPr sz="2200" dirty="0">
              <a:solidFill>
                <a:srgbClr val="1326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35"/>
          <p:cNvSpPr txBox="1"/>
          <p:nvPr/>
        </p:nvSpPr>
        <p:spPr>
          <a:xfrm>
            <a:off x="0" y="6132950"/>
            <a:ext cx="58116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3365" marR="5080" lvl="0" indent="0" algn="l" rtl="0">
              <a:spcBef>
                <a:spcPts val="16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Source: Truls Østbye, MD, PhD, 2007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35"/>
          <p:cNvSpPr txBox="1">
            <a:spLocks noGrp="1"/>
          </p:cNvSpPr>
          <p:nvPr>
            <p:ph type="title"/>
          </p:nvPr>
        </p:nvSpPr>
        <p:spPr>
          <a:xfrm>
            <a:off x="916700" y="365750"/>
            <a:ext cx="7057200" cy="6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r>
              <a:rPr lang="en-US" sz="3200" b="1">
                <a:latin typeface="Calibri"/>
                <a:ea typeface="Calibri"/>
                <a:cs typeface="Calibri"/>
                <a:sym typeface="Calibri"/>
              </a:rPr>
              <a:t>Cost of Obesity</a:t>
            </a:r>
            <a:endParaRPr sz="3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F9679B-BAA9-4FC8-9DF0-2AC227366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614" y="1641950"/>
            <a:ext cx="2470256" cy="48672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6" descr="Prevalence¶ of Self-Reported Obesity Among U.S. Adults by State and Territory, BRFSS, 2011. Map details on slide 11.">
            <a:hlinkClick r:id="" action="ppaction://noaction"/>
          </p:cNvPr>
          <p:cNvPicPr preferRelativeResize="0"/>
          <p:nvPr/>
        </p:nvPicPr>
        <p:blipFill rotWithShape="1">
          <a:blip r:embed="rId3">
            <a:alphaModFix/>
          </a:blip>
          <a:srcRect t="8151" b="17338"/>
          <a:stretch/>
        </p:blipFill>
        <p:spPr>
          <a:xfrm>
            <a:off x="897827" y="1632119"/>
            <a:ext cx="7348347" cy="4592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6" descr="HHS and CDC logo" title="HHS and CDC 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43081" y="5977368"/>
            <a:ext cx="921982" cy="66516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6"/>
          <p:cNvSpPr txBox="1"/>
          <p:nvPr/>
        </p:nvSpPr>
        <p:spPr>
          <a:xfrm>
            <a:off x="668162" y="6451488"/>
            <a:ext cx="7446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60606"/>
                </a:solidFill>
                <a:latin typeface="Verdana"/>
                <a:ea typeface="Verdana"/>
                <a:cs typeface="Verdana"/>
                <a:sym typeface="Verdana"/>
              </a:rPr>
              <a:t>*Sample size &lt;50 or the relative standard error (dividing the standard error by the prevalence) ≥ 30%.</a:t>
            </a:r>
            <a:endParaRPr/>
          </a:p>
        </p:txBody>
      </p:sp>
      <p:sp>
        <p:nvSpPr>
          <p:cNvPr id="250" name="Google Shape;250;p36"/>
          <p:cNvSpPr txBox="1"/>
          <p:nvPr/>
        </p:nvSpPr>
        <p:spPr>
          <a:xfrm>
            <a:off x="970500" y="1168400"/>
            <a:ext cx="720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60606"/>
                </a:solidFill>
                <a:latin typeface="Verdana"/>
                <a:ea typeface="Verdana"/>
                <a:cs typeface="Verdana"/>
                <a:sym typeface="Verdana"/>
              </a:rPr>
              <a:t>Prevalence estimates reflect BRFSS methodological changes started in 2011. These estimates should not be compared to prevalence estimates before 2011.</a:t>
            </a:r>
            <a:endParaRPr/>
          </a:p>
        </p:txBody>
      </p:sp>
      <p:sp>
        <p:nvSpPr>
          <p:cNvPr id="251" name="Google Shape;251;p36"/>
          <p:cNvSpPr txBox="1">
            <a:spLocks noGrp="1"/>
          </p:cNvSpPr>
          <p:nvPr>
            <p:ph type="title"/>
          </p:nvPr>
        </p:nvSpPr>
        <p:spPr>
          <a:xfrm>
            <a:off x="0" y="287678"/>
            <a:ext cx="9144000" cy="8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39A6"/>
              </a:buClr>
              <a:buSzPts val="2400"/>
              <a:buFont typeface="Verdana"/>
              <a:buNone/>
            </a:pPr>
            <a:r>
              <a:rPr lang="en-US" sz="2400" dirty="0">
                <a:solidFill>
                  <a:srgbClr val="0039A6"/>
                </a:solidFill>
                <a:latin typeface="Verdana"/>
                <a:ea typeface="Verdana"/>
                <a:cs typeface="Verdana"/>
                <a:sym typeface="Verdana"/>
              </a:rPr>
              <a:t>Prevalence of </a:t>
            </a:r>
            <a:r>
              <a:rPr lang="en-US" sz="2400" dirty="0">
                <a:latin typeface="Verdana"/>
                <a:ea typeface="Verdana"/>
                <a:cs typeface="Verdana"/>
                <a:sym typeface="Verdana"/>
              </a:rPr>
              <a:t>Self-reported Obesity Among U.S. Adults by State and Territory, BRFSS, 2011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7" descr="Prevalence¶ of Self-Reported Obesity Among U.S. Adults by State and Territory, BRFSS, 2013. Map details on slide 13.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t="8623" b="16716"/>
          <a:stretch/>
        </p:blipFill>
        <p:spPr>
          <a:xfrm>
            <a:off x="899994" y="1654139"/>
            <a:ext cx="7344012" cy="4590287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7"/>
          <p:cNvSpPr txBox="1">
            <a:spLocks noGrp="1"/>
          </p:cNvSpPr>
          <p:nvPr>
            <p:ph type="title"/>
          </p:nvPr>
        </p:nvSpPr>
        <p:spPr>
          <a:xfrm>
            <a:off x="0" y="287678"/>
            <a:ext cx="9144000" cy="8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39A6"/>
              </a:buClr>
              <a:buSzPts val="2400"/>
              <a:buFont typeface="Verdana"/>
              <a:buNone/>
            </a:pPr>
            <a:r>
              <a:rPr lang="en-US" sz="2400">
                <a:solidFill>
                  <a:srgbClr val="0039A6"/>
                </a:solidFill>
                <a:latin typeface="Verdana"/>
                <a:ea typeface="Verdana"/>
                <a:cs typeface="Verdana"/>
                <a:sym typeface="Verdana"/>
              </a:rPr>
              <a:t>Prevalence of </a:t>
            </a: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Self-reported Obesity Among U.S. Adults by State and Territory, BRFSS, 2013</a:t>
            </a:r>
            <a:endParaRPr/>
          </a:p>
        </p:txBody>
      </p:sp>
      <p:pic>
        <p:nvPicPr>
          <p:cNvPr id="258" name="Google Shape;258;p37" descr="HHS and CDC logo" title="HHS and CDC log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43081" y="5977368"/>
            <a:ext cx="921982" cy="665163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7"/>
          <p:cNvSpPr txBox="1"/>
          <p:nvPr/>
        </p:nvSpPr>
        <p:spPr>
          <a:xfrm>
            <a:off x="970500" y="1168400"/>
            <a:ext cx="720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60606"/>
                </a:solidFill>
                <a:latin typeface="Verdana"/>
                <a:ea typeface="Verdana"/>
                <a:cs typeface="Verdana"/>
                <a:sym typeface="Verdana"/>
              </a:rPr>
              <a:t>Prevalence estimates reflect BRFSS methodological changes started in 2011. These estimates should not be compared to prevalence estimates before 2011.</a:t>
            </a:r>
            <a:endParaRPr/>
          </a:p>
        </p:txBody>
      </p:sp>
      <p:sp>
        <p:nvSpPr>
          <p:cNvPr id="260" name="Google Shape;260;p37"/>
          <p:cNvSpPr txBox="1"/>
          <p:nvPr/>
        </p:nvSpPr>
        <p:spPr>
          <a:xfrm>
            <a:off x="668162" y="6451488"/>
            <a:ext cx="7446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60606"/>
                </a:solidFill>
                <a:latin typeface="Verdana"/>
                <a:ea typeface="Verdana"/>
                <a:cs typeface="Verdana"/>
                <a:sym typeface="Verdana"/>
              </a:rPr>
              <a:t>*Sample size &lt;50 or the relative standard error (dividing the standard error by the prevalence) ≥ 30%.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8" descr="Prevalence¶ of Self-Reported Obesity Among U.S. Adults by State and Territory, BRFSS, 2015. Map details on slide 15."/>
          <p:cNvPicPr preferRelativeResize="0"/>
          <p:nvPr/>
        </p:nvPicPr>
        <p:blipFill rotWithShape="1">
          <a:blip r:embed="rId3">
            <a:alphaModFix/>
          </a:blip>
          <a:srcRect t="8777" b="16840"/>
          <a:stretch/>
        </p:blipFill>
        <p:spPr>
          <a:xfrm>
            <a:off x="898145" y="1654140"/>
            <a:ext cx="7347709" cy="459028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8"/>
          <p:cNvSpPr txBox="1">
            <a:spLocks noGrp="1"/>
          </p:cNvSpPr>
          <p:nvPr>
            <p:ph type="title"/>
          </p:nvPr>
        </p:nvSpPr>
        <p:spPr>
          <a:xfrm>
            <a:off x="0" y="318500"/>
            <a:ext cx="91440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39A6"/>
              </a:buClr>
              <a:buSzPts val="2400"/>
              <a:buFont typeface="Verdana"/>
              <a:buNone/>
            </a:pPr>
            <a:r>
              <a:rPr lang="en-US" sz="2400">
                <a:solidFill>
                  <a:srgbClr val="0039A6"/>
                </a:solidFill>
                <a:latin typeface="Verdana"/>
                <a:ea typeface="Verdana"/>
                <a:cs typeface="Verdana"/>
                <a:sym typeface="Verdana"/>
              </a:rPr>
              <a:t>Prevalence of </a:t>
            </a: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Self-reported Obesity Among U.S. Adults by State and Territory, BRFSS, 2015</a:t>
            </a:r>
            <a:endParaRPr/>
          </a:p>
        </p:txBody>
      </p:sp>
      <p:pic>
        <p:nvPicPr>
          <p:cNvPr id="267" name="Google Shape;267;p38" descr="HHS and CDC logo" title="HHS and CDC 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43081" y="5977368"/>
            <a:ext cx="921982" cy="665163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8"/>
          <p:cNvSpPr txBox="1"/>
          <p:nvPr/>
        </p:nvSpPr>
        <p:spPr>
          <a:xfrm>
            <a:off x="970500" y="1168400"/>
            <a:ext cx="720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60606"/>
                </a:solidFill>
                <a:latin typeface="Verdana"/>
                <a:ea typeface="Verdana"/>
                <a:cs typeface="Verdana"/>
                <a:sym typeface="Verdana"/>
              </a:rPr>
              <a:t>Prevalence estimates reflect BRFSS methodological changes started in 2011. These estimates should not be compared to prevalence estimates before 2011.</a:t>
            </a:r>
            <a:endParaRPr/>
          </a:p>
        </p:txBody>
      </p:sp>
      <p:sp>
        <p:nvSpPr>
          <p:cNvPr id="269" name="Google Shape;269;p38"/>
          <p:cNvSpPr txBox="1"/>
          <p:nvPr/>
        </p:nvSpPr>
        <p:spPr>
          <a:xfrm>
            <a:off x="668162" y="6451488"/>
            <a:ext cx="7446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60606"/>
                </a:solidFill>
                <a:latin typeface="Verdana"/>
                <a:ea typeface="Verdana"/>
                <a:cs typeface="Verdana"/>
                <a:sym typeface="Verdana"/>
              </a:rPr>
              <a:t>*Sample size &lt;50 or the relative standard error (dividing the standard error by the prevalence) ≥ 30%.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9" descr="Prevalence¶ of Self-Reported Obesity Among U.S. Adults by State and Territory, BRFSS, 2017. Find map details in table below"/>
          <p:cNvPicPr preferRelativeResize="0"/>
          <p:nvPr/>
        </p:nvPicPr>
        <p:blipFill rotWithShape="1">
          <a:blip r:embed="rId3">
            <a:alphaModFix/>
          </a:blip>
          <a:srcRect b="12970"/>
          <a:stretch/>
        </p:blipFill>
        <p:spPr>
          <a:xfrm>
            <a:off x="960120" y="977250"/>
            <a:ext cx="7377725" cy="535136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9"/>
          <p:cNvSpPr txBox="1">
            <a:spLocks noGrp="1"/>
          </p:cNvSpPr>
          <p:nvPr>
            <p:ph type="title"/>
          </p:nvPr>
        </p:nvSpPr>
        <p:spPr>
          <a:xfrm>
            <a:off x="0" y="256855"/>
            <a:ext cx="9144000" cy="8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39A6"/>
              </a:buClr>
              <a:buSzPts val="2400"/>
              <a:buFont typeface="Verdana"/>
              <a:buNone/>
            </a:pPr>
            <a:r>
              <a:rPr lang="en-US" sz="2400">
                <a:solidFill>
                  <a:srgbClr val="0039A6"/>
                </a:solidFill>
                <a:latin typeface="Verdana"/>
                <a:ea typeface="Verdana"/>
                <a:cs typeface="Verdana"/>
                <a:sym typeface="Verdana"/>
              </a:rPr>
              <a:t>Prevalence of </a:t>
            </a: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Self-reported Obesity Among U.S. Adults by State and Territory, BRFSS, 2017</a:t>
            </a:r>
            <a:endParaRPr/>
          </a:p>
        </p:txBody>
      </p:sp>
      <p:pic>
        <p:nvPicPr>
          <p:cNvPr id="276" name="Google Shape;276;p39" descr="HHS and CDC logo" title="HHS and CDC 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43081" y="5977368"/>
            <a:ext cx="921982" cy="665163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9"/>
          <p:cNvSpPr txBox="1"/>
          <p:nvPr/>
        </p:nvSpPr>
        <p:spPr>
          <a:xfrm>
            <a:off x="970500" y="1168400"/>
            <a:ext cx="720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60606"/>
                </a:solidFill>
                <a:latin typeface="Verdana"/>
                <a:ea typeface="Verdana"/>
                <a:cs typeface="Verdana"/>
                <a:sym typeface="Verdana"/>
              </a:rPr>
              <a:t>Prevalence estimates reflect BRFSS methodological changes started in 2011. These estimates should not be compared to prevalence estimates before 2011.</a:t>
            </a:r>
            <a:endParaRPr/>
          </a:p>
        </p:txBody>
      </p:sp>
      <p:sp>
        <p:nvSpPr>
          <p:cNvPr id="278" name="Google Shape;278;p39"/>
          <p:cNvSpPr txBox="1"/>
          <p:nvPr/>
        </p:nvSpPr>
        <p:spPr>
          <a:xfrm>
            <a:off x="668162" y="6451488"/>
            <a:ext cx="7446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60606"/>
                </a:solidFill>
                <a:latin typeface="Verdana"/>
                <a:ea typeface="Verdana"/>
                <a:cs typeface="Verdana"/>
                <a:sym typeface="Verdana"/>
              </a:rPr>
              <a:t>*Sample size &lt;50 or the relative standard error (dividing the standard error by the prevalence) ≥ 30%.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5;p40">
            <a:extLst>
              <a:ext uri="{FF2B5EF4-FFF2-40B4-BE49-F238E27FC236}">
                <a16:creationId xmlns:a16="http://schemas.microsoft.com/office/drawing/2014/main" id="{A80EE315-5048-46D4-93C2-55247B823812}"/>
              </a:ext>
            </a:extLst>
          </p:cNvPr>
          <p:cNvSpPr txBox="1">
            <a:spLocks/>
          </p:cNvSpPr>
          <p:nvPr/>
        </p:nvSpPr>
        <p:spPr>
          <a:xfrm>
            <a:off x="916700" y="365750"/>
            <a:ext cx="7057200" cy="6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l"/>
              <a:buNone/>
              <a:defRPr sz="3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Clr>
                <a:srgbClr val="FFFFFF"/>
              </a:buClr>
              <a:buSzPts val="2400"/>
            </a:pPr>
            <a:r>
              <a:rPr lang="en-US" sz="3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Cultural and Linguistic Changes</a:t>
            </a:r>
            <a:endParaRPr lang="en-US" sz="32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F4452B-7E75-4FCA-9E61-7F1DA4DB9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01" y="2055328"/>
            <a:ext cx="3772707" cy="38945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31AE01-ECB9-48E4-9C5C-D28FEAA69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055328"/>
            <a:ext cx="4362354" cy="36271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4D402F5-294B-4EC3-8B58-8A8E89FA6ED2}"/>
              </a:ext>
            </a:extLst>
          </p:cNvPr>
          <p:cNvSpPr/>
          <p:nvPr/>
        </p:nvSpPr>
        <p:spPr>
          <a:xfrm>
            <a:off x="155539" y="1086056"/>
            <a:ext cx="8778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E98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Communication channels are vast…and so are the language barriers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D39011-B687-4AE2-8191-EB2D63541FEF}"/>
              </a:ext>
            </a:extLst>
          </p:cNvPr>
          <p:cNvSpPr txBox="1"/>
          <p:nvPr/>
        </p:nvSpPr>
        <p:spPr>
          <a:xfrm>
            <a:off x="278345" y="4340471"/>
            <a:ext cx="1276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9% of Population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5F814C-29C9-4BAF-9332-E8AB85169D4B}"/>
              </a:ext>
            </a:extLst>
          </p:cNvPr>
          <p:cNvSpPr txBox="1"/>
          <p:nvPr/>
        </p:nvSpPr>
        <p:spPr>
          <a:xfrm>
            <a:off x="5537399" y="1547721"/>
            <a:ext cx="29078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13-14% </a:t>
            </a:r>
          </a:p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of Population</a:t>
            </a:r>
          </a:p>
          <a:p>
            <a:endParaRPr lang="en-US" dirty="0"/>
          </a:p>
        </p:txBody>
      </p:sp>
      <p:sp>
        <p:nvSpPr>
          <p:cNvPr id="9" name="Google Shape;295;p41">
            <a:extLst>
              <a:ext uri="{FF2B5EF4-FFF2-40B4-BE49-F238E27FC236}">
                <a16:creationId xmlns:a16="http://schemas.microsoft.com/office/drawing/2014/main" id="{8DDD77CF-7691-4986-AED6-CC8760812792}"/>
              </a:ext>
            </a:extLst>
          </p:cNvPr>
          <p:cNvSpPr txBox="1"/>
          <p:nvPr/>
        </p:nvSpPr>
        <p:spPr>
          <a:xfrm>
            <a:off x="252500" y="6360050"/>
            <a:ext cx="5943300" cy="1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Calibri"/>
                <a:ea typeface="Calibri"/>
                <a:cs typeface="Calibri"/>
                <a:sym typeface="Calibri"/>
              </a:rPr>
              <a:t>Source: US Census Bureau, 2013</a:t>
            </a:r>
            <a:endParaRPr sz="10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6430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/>
          <p:nvPr/>
        </p:nvSpPr>
        <p:spPr>
          <a:xfrm>
            <a:off x="364624" y="2051503"/>
            <a:ext cx="4154220" cy="3848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3650" rIns="0" bIns="0" anchor="t" anchorCtr="0">
            <a:noAutofit/>
          </a:bodyPr>
          <a:lstStyle/>
          <a:p>
            <a:pPr marL="279400" lvl="0" indent="-298450"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Each case costs $217/year in medical expenses</a:t>
            </a:r>
          </a:p>
          <a:p>
            <a:pPr marL="279400" lvl="0" indent="-298450">
              <a:buClr>
                <a:srgbClr val="E98300"/>
              </a:buClr>
              <a:buSzPts val="2200"/>
              <a:buFont typeface="Calibri"/>
              <a:buChar char="■"/>
            </a:pPr>
            <a:endParaRPr lang="en-US" sz="2200" dirty="0">
              <a:solidFill>
                <a:srgbClr val="1326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9400" marR="0" lvl="0" indent="-2984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Anxiety disorders are the most common mental illness in the U.S affecting ~18% of population</a:t>
            </a:r>
          </a:p>
          <a:p>
            <a:pPr marL="279400" marR="0" lvl="0" indent="-2984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endParaRPr sz="2200" dirty="0">
              <a:solidFill>
                <a:srgbClr val="1326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100" dirty="0">
              <a:solidFill>
                <a:srgbClr val="1326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9400" marR="0" lvl="0" indent="-2984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Leading cause of disability in the U.S. among ages 15-44 impacting ~7% of population</a:t>
            </a:r>
            <a:endParaRPr sz="2200" dirty="0">
              <a:solidFill>
                <a:srgbClr val="1326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100" dirty="0">
              <a:solidFill>
                <a:srgbClr val="1326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8963" y="1960172"/>
            <a:ext cx="3416749" cy="1839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8963" y="3961774"/>
            <a:ext cx="3416749" cy="1839788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1"/>
          <p:cNvSpPr txBox="1">
            <a:spLocks noGrp="1"/>
          </p:cNvSpPr>
          <p:nvPr>
            <p:ph type="title"/>
          </p:nvPr>
        </p:nvSpPr>
        <p:spPr>
          <a:xfrm>
            <a:off x="916700" y="365750"/>
            <a:ext cx="7057200" cy="6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r>
              <a:rPr lang="en-US" sz="3200" b="1" dirty="0">
                <a:latin typeface="Calibri"/>
                <a:ea typeface="Calibri"/>
                <a:cs typeface="Calibri"/>
                <a:sym typeface="Calibri"/>
              </a:rPr>
              <a:t>Costs of Poor Mental Health</a:t>
            </a:r>
            <a:endParaRPr sz="32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41"/>
          <p:cNvSpPr txBox="1"/>
          <p:nvPr/>
        </p:nvSpPr>
        <p:spPr>
          <a:xfrm>
            <a:off x="252500" y="6360050"/>
            <a:ext cx="5943300" cy="1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Calibri"/>
                <a:ea typeface="Calibri"/>
                <a:cs typeface="Calibri"/>
                <a:sym typeface="Calibri"/>
              </a:rPr>
              <a:t>Source: CDC, 2016; Dieleman, 2018; NIMH, 2019; Our World in Data, 2017</a:t>
            </a:r>
            <a:endParaRPr sz="1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F7E741-047C-4017-8A70-25C5777B1BD8}"/>
              </a:ext>
            </a:extLst>
          </p:cNvPr>
          <p:cNvSpPr/>
          <p:nvPr/>
        </p:nvSpPr>
        <p:spPr>
          <a:xfrm>
            <a:off x="252500" y="5954234"/>
            <a:ext cx="822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SzPts val="1400"/>
              <a:defRPr/>
            </a:pPr>
            <a:r>
              <a:rPr lang="en-US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Mental health disorders are often highly treatable, yet fewer than half of those affected receive treatment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0B1B0D-C560-4C62-B9EE-870D2C42F3E5}"/>
              </a:ext>
            </a:extLst>
          </p:cNvPr>
          <p:cNvSpPr/>
          <p:nvPr/>
        </p:nvSpPr>
        <p:spPr>
          <a:xfrm>
            <a:off x="364625" y="1122467"/>
            <a:ext cx="82617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3B6EA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Depressive Disorders have the fifth greatest annualized cost (after the four associated with obesity) per year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0" name="Google Shape;310;p43"/>
          <p:cNvGraphicFramePr/>
          <p:nvPr>
            <p:extLst>
              <p:ext uri="{D42A27DB-BD31-4B8C-83A1-F6EECF244321}">
                <p14:modId xmlns:p14="http://schemas.microsoft.com/office/powerpoint/2010/main" val="3942802544"/>
              </p:ext>
            </p:extLst>
          </p:nvPr>
        </p:nvGraphicFramePr>
        <p:xfrm>
          <a:off x="357825" y="1820517"/>
          <a:ext cx="8177841" cy="4328010"/>
        </p:xfrm>
        <a:graphic>
          <a:graphicData uri="http://schemas.openxmlformats.org/drawingml/2006/table">
            <a:tbl>
              <a:tblPr>
                <a:noFill/>
                <a:tableStyleId>{E91F38F2-3F73-4BE5-9DAF-E48208502E84}</a:tableStyleId>
              </a:tblPr>
              <a:tblGrid>
                <a:gridCol w="27259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5947">
                  <a:extLst>
                    <a:ext uri="{9D8B030D-6E8A-4147-A177-3AD203B41FA5}">
                      <a16:colId xmlns:a16="http://schemas.microsoft.com/office/drawing/2014/main" val="3313675843"/>
                    </a:ext>
                  </a:extLst>
                </a:gridCol>
                <a:gridCol w="27259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654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>
                          <a:solidFill>
                            <a:srgbClr val="FFFC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Psychological Symptoms</a:t>
                      </a:r>
                      <a:endParaRPr sz="2200" b="1" dirty="0">
                        <a:solidFill>
                          <a:srgbClr val="FFFCF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3B6E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FFFC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Physical Symptoms</a:t>
                      </a:r>
                    </a:p>
                  </a:txBody>
                  <a:tcPr marL="91425" marR="91425" marT="91425" marB="91425">
                    <a:solidFill>
                      <a:srgbClr val="3B6E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>
                          <a:solidFill>
                            <a:srgbClr val="FFFC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Behavioral Symptoms</a:t>
                      </a:r>
                      <a:endParaRPr sz="2200" b="1" dirty="0">
                        <a:solidFill>
                          <a:srgbClr val="FFFCF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3B6E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985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Depression</a:t>
                      </a:r>
                      <a:endParaRPr sz="20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Fatigue</a:t>
                      </a:r>
                      <a:endParaRPr sz="20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Increase in Absenteeism/</a:t>
                      </a:r>
                      <a:endParaRPr sz="20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Presenteeism</a:t>
                      </a:r>
                      <a:endParaRPr sz="20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5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Anxiety</a:t>
                      </a:r>
                      <a:endParaRPr sz="20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Muscular Tension</a:t>
                      </a:r>
                      <a:endParaRPr sz="20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Aggression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822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Discouragement </a:t>
                      </a:r>
                      <a:endParaRPr sz="20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Headaches</a:t>
                      </a:r>
                      <a:endParaRPr sz="20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Diminishing Creativity and Initiative</a:t>
                      </a:r>
                      <a:endParaRPr sz="20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985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Cognitive Difficulties (Unable to cope or concentrate)</a:t>
                      </a:r>
                      <a:endParaRPr sz="20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Sleep Difficulties</a:t>
                      </a:r>
                      <a:endParaRPr sz="20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Drop in Work Performance</a:t>
                      </a:r>
                      <a:endParaRPr sz="20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09" name="Google Shape;309;p43"/>
          <p:cNvSpPr txBox="1"/>
          <p:nvPr/>
        </p:nvSpPr>
        <p:spPr>
          <a:xfrm>
            <a:off x="357825" y="6403300"/>
            <a:ext cx="3444300" cy="1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1C3868"/>
                </a:solidFill>
                <a:latin typeface="Calibri"/>
                <a:ea typeface="Calibri"/>
                <a:cs typeface="Calibri"/>
                <a:sym typeface="Calibri"/>
              </a:rPr>
              <a:t>Source: Better Health  - last updated June, 2012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43"/>
          <p:cNvSpPr txBox="1"/>
          <p:nvPr/>
        </p:nvSpPr>
        <p:spPr>
          <a:xfrm>
            <a:off x="357825" y="1062350"/>
            <a:ext cx="7715400" cy="605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480"/>
              </a:spcBef>
              <a:spcAft>
                <a:spcPts val="0"/>
              </a:spcAft>
              <a:buClr>
                <a:srgbClr val="E98300"/>
              </a:buClr>
              <a:buSzPts val="2200"/>
            </a:pPr>
            <a:r>
              <a:rPr lang="en-US" sz="2400" b="1" dirty="0">
                <a:solidFill>
                  <a:srgbClr val="E98300"/>
                </a:solidFill>
                <a:latin typeface="Calibri"/>
                <a:ea typeface="Calibri"/>
                <a:cs typeface="Calibri"/>
                <a:sym typeface="Calibri"/>
              </a:rPr>
              <a:t>Increased risk of stress-induced health concerns</a:t>
            </a:r>
            <a:endParaRPr sz="2400" b="1" dirty="0">
              <a:solidFill>
                <a:srgbClr val="E983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43"/>
          <p:cNvSpPr txBox="1">
            <a:spLocks noGrp="1"/>
          </p:cNvSpPr>
          <p:nvPr>
            <p:ph type="title"/>
          </p:nvPr>
        </p:nvSpPr>
        <p:spPr>
          <a:xfrm>
            <a:off x="916700" y="365750"/>
            <a:ext cx="7057200" cy="6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r>
              <a:rPr lang="en-US" sz="3200" b="1">
                <a:latin typeface="Calibri"/>
                <a:ea typeface="Calibri"/>
                <a:cs typeface="Calibri"/>
                <a:sym typeface="Calibri"/>
              </a:rPr>
              <a:t>Work Related Stress</a:t>
            </a:r>
            <a:endParaRPr sz="3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916700" y="365760"/>
            <a:ext cx="4531600" cy="6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r>
              <a:rPr lang="en-US" sz="3200" b="1" dirty="0">
                <a:latin typeface="Calibri"/>
                <a:ea typeface="Calibri"/>
                <a:cs typeface="Calibri"/>
                <a:sym typeface="Calibri"/>
              </a:rPr>
              <a:t>Points of Discussion</a:t>
            </a:r>
            <a:endParaRPr sz="32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219677" y="1537425"/>
            <a:ext cx="8322744" cy="3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571500" lvl="0" indent="-571500">
              <a:buFont typeface="+mj-lt"/>
              <a:buAutoNum type="romanUcPeriod"/>
            </a:pPr>
            <a:endParaRPr lang="en-US" sz="2600" b="1" dirty="0">
              <a:solidFill>
                <a:srgbClr val="1326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lvl="0" indent="-571500">
              <a:buClr>
                <a:srgbClr val="132647"/>
              </a:buClr>
              <a:buSzPts val="2600"/>
              <a:buFont typeface="+mj-lt"/>
              <a:buAutoNum type="romanUcPeriod"/>
            </a:pPr>
            <a:r>
              <a:rPr lang="en-US" sz="28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Understanding the Silos</a:t>
            </a:r>
          </a:p>
          <a:p>
            <a:pPr marL="571500" lvl="0" indent="-571500">
              <a:buClr>
                <a:srgbClr val="132647"/>
              </a:buClr>
              <a:buSzPts val="2600"/>
              <a:buFont typeface="+mj-lt"/>
              <a:buAutoNum type="romanUcPeriod"/>
            </a:pPr>
            <a:endParaRPr lang="en-US" sz="2800" dirty="0">
              <a:solidFill>
                <a:srgbClr val="1326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lvl="0" indent="-571500">
              <a:buClr>
                <a:srgbClr val="132647"/>
              </a:buClr>
              <a:buSzPts val="2600"/>
              <a:buFont typeface="+mj-lt"/>
              <a:buAutoNum type="romanUcPeriod"/>
            </a:pPr>
            <a:r>
              <a:rPr lang="en-US" sz="28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Establishing the Business Case</a:t>
            </a:r>
          </a:p>
          <a:p>
            <a:pPr marL="571500" lvl="0" indent="-571500">
              <a:buClr>
                <a:srgbClr val="132647"/>
              </a:buClr>
              <a:buSzPts val="2600"/>
              <a:buFont typeface="+mj-lt"/>
              <a:buAutoNum type="romanUcPeriod"/>
            </a:pPr>
            <a:endParaRPr lang="en-US" sz="2800" dirty="0">
              <a:solidFill>
                <a:srgbClr val="1326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647"/>
              </a:buClr>
              <a:buSzPts val="2600"/>
              <a:buFont typeface="+mj-lt"/>
              <a:buAutoNum type="romanUcPeriod"/>
            </a:pPr>
            <a:r>
              <a:rPr lang="en-US" sz="28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Best Practices: Blending Safety Wellness Strategies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647"/>
              </a:buClr>
              <a:buSzPts val="2600"/>
              <a:buFont typeface="+mj-lt"/>
              <a:buAutoNum type="romanUcPeriod"/>
            </a:pPr>
            <a:endParaRPr sz="2800" dirty="0">
              <a:solidFill>
                <a:srgbClr val="1326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647"/>
              </a:buClr>
              <a:buSzPts val="2600"/>
              <a:buFont typeface="+mj-lt"/>
              <a:buAutoNum type="romanUcPeriod"/>
            </a:pPr>
            <a:r>
              <a:rPr lang="en-US" sz="28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Action Steps</a:t>
            </a:r>
            <a:endParaRPr sz="2800" dirty="0">
              <a:solidFill>
                <a:srgbClr val="1326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1;p41">
            <a:extLst>
              <a:ext uri="{FF2B5EF4-FFF2-40B4-BE49-F238E27FC236}">
                <a16:creationId xmlns:a16="http://schemas.microsoft.com/office/drawing/2014/main" id="{B39C2130-90EF-415F-82D1-FDE5DD81E8E5}"/>
              </a:ext>
            </a:extLst>
          </p:cNvPr>
          <p:cNvSpPr txBox="1"/>
          <p:nvPr/>
        </p:nvSpPr>
        <p:spPr>
          <a:xfrm>
            <a:off x="174858" y="1097280"/>
            <a:ext cx="8418698" cy="3681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3650" rIns="0" bIns="0" anchor="t" anchorCtr="0">
            <a:noAutofit/>
          </a:bodyPr>
          <a:lstStyle/>
          <a:p>
            <a:pPr marL="2794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endParaRPr lang="en-US" sz="2200" dirty="0">
              <a:solidFill>
                <a:srgbClr val="1326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94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Patients with depression miss an average of 1.6 workdays and suffer 3.8 days of reduced productivity each month</a:t>
            </a:r>
          </a:p>
          <a:p>
            <a:pPr marL="2794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endParaRPr lang="en-US" sz="2200" dirty="0">
              <a:solidFill>
                <a:srgbClr val="1326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94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endParaRPr lang="en-US" sz="2200" dirty="0">
              <a:solidFill>
                <a:srgbClr val="1326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94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endParaRPr lang="en-US" sz="2200" dirty="0">
              <a:solidFill>
                <a:srgbClr val="1326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94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endParaRPr lang="en-US" sz="2200" dirty="0">
              <a:solidFill>
                <a:srgbClr val="1326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94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endParaRPr lang="en-US" sz="2200" dirty="0">
              <a:solidFill>
                <a:srgbClr val="1326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94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endParaRPr lang="en-US" sz="2200" dirty="0">
              <a:solidFill>
                <a:srgbClr val="1326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94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endParaRPr lang="en-US" sz="2200" dirty="0">
              <a:solidFill>
                <a:srgbClr val="1326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94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endParaRPr lang="en-US" sz="2200" dirty="0">
              <a:solidFill>
                <a:srgbClr val="1326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94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endParaRPr lang="en-US" sz="2200" dirty="0">
              <a:solidFill>
                <a:srgbClr val="1326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94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This leads to $945/year of costs of lost work for each case</a:t>
            </a:r>
            <a:endParaRPr sz="2200" dirty="0">
              <a:solidFill>
                <a:srgbClr val="1326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100" dirty="0">
              <a:solidFill>
                <a:srgbClr val="1326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294;p41">
            <a:extLst>
              <a:ext uri="{FF2B5EF4-FFF2-40B4-BE49-F238E27FC236}">
                <a16:creationId xmlns:a16="http://schemas.microsoft.com/office/drawing/2014/main" id="{3C4A65F4-A182-4E4B-BC64-19FE948C9F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700" y="365750"/>
            <a:ext cx="7057200" cy="6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r>
              <a:rPr lang="en-US" sz="3200" b="1" dirty="0">
                <a:latin typeface="Calibri"/>
                <a:ea typeface="Calibri"/>
                <a:cs typeface="Calibri"/>
                <a:sym typeface="Calibri"/>
              </a:rPr>
              <a:t>Costs of Poor Mental Health</a:t>
            </a:r>
            <a:endParaRPr sz="32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95;p41">
            <a:extLst>
              <a:ext uri="{FF2B5EF4-FFF2-40B4-BE49-F238E27FC236}">
                <a16:creationId xmlns:a16="http://schemas.microsoft.com/office/drawing/2014/main" id="{DA0E6BFE-CEBA-4C2C-9A0B-8E80F0C63D70}"/>
              </a:ext>
            </a:extLst>
          </p:cNvPr>
          <p:cNvSpPr txBox="1"/>
          <p:nvPr/>
        </p:nvSpPr>
        <p:spPr>
          <a:xfrm>
            <a:off x="252500" y="6360050"/>
            <a:ext cx="5943300" cy="1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Calibri"/>
                <a:ea typeface="Calibri"/>
                <a:cs typeface="Calibri"/>
                <a:sym typeface="Calibri"/>
              </a:rPr>
              <a:t>Source: CDC, 2016; Dieleman, 2018; NIMH, 2019</a:t>
            </a:r>
            <a:endParaRPr sz="10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83D2B8-B938-48EB-AA8A-C5CFBDEA3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701" y="2360570"/>
            <a:ext cx="3827012" cy="250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79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7"/>
          <p:cNvSpPr txBox="1"/>
          <p:nvPr/>
        </p:nvSpPr>
        <p:spPr>
          <a:xfrm>
            <a:off x="412913" y="1108080"/>
            <a:ext cx="5420700" cy="269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3650" rIns="0" bIns="0" anchor="t" anchorCtr="0">
            <a:noAutofit/>
          </a:bodyPr>
          <a:lstStyle/>
          <a:p>
            <a:pPr marL="279400" marR="5080" lvl="0" indent="-2984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Wellness typically focuses on employee benefits only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9400" marR="74930" lvl="0" indent="-2984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Some companies keep WC in risk management and employee benefits with HR…wellness message not shared</a:t>
            </a:r>
          </a:p>
          <a:p>
            <a:pPr marL="279400" lvl="0" indent="-298450"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Carriers slow to make correlation </a:t>
            </a:r>
          </a:p>
          <a:p>
            <a:pPr marL="279400" lvl="0" indent="-298450"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Many employers haven’t seen correlation</a:t>
            </a:r>
            <a:endParaRPr lang="en-US" sz="2200" dirty="0">
              <a:latin typeface="Calibri"/>
              <a:ea typeface="Calibri"/>
              <a:cs typeface="Calibri"/>
              <a:sym typeface="Calibri"/>
            </a:endParaRPr>
          </a:p>
          <a:p>
            <a:pPr marL="279400" marR="74930" lvl="0" indent="-2984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9400" marR="0" lvl="0" indent="-2984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47"/>
          <p:cNvSpPr txBox="1">
            <a:spLocks noGrp="1"/>
          </p:cNvSpPr>
          <p:nvPr>
            <p:ph type="title"/>
          </p:nvPr>
        </p:nvSpPr>
        <p:spPr>
          <a:xfrm>
            <a:off x="916700" y="411480"/>
            <a:ext cx="7057200" cy="6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Why Have Wellness and WC Not Mixed</a:t>
            </a:r>
            <a:endParaRPr sz="28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3" name="Google Shape;34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00" y="4178325"/>
            <a:ext cx="4295925" cy="236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5600" y="4178325"/>
            <a:ext cx="4110866" cy="236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76E898-A8F1-4FEC-923B-1041AE22D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3542" y="1124122"/>
            <a:ext cx="2681946" cy="268194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6"/>
          <p:cNvSpPr txBox="1"/>
          <p:nvPr/>
        </p:nvSpPr>
        <p:spPr>
          <a:xfrm>
            <a:off x="353365" y="5933818"/>
            <a:ext cx="44538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Source: Wright, Beard, Edington, 2002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46"/>
          <p:cNvSpPr txBox="1">
            <a:spLocks noGrp="1"/>
          </p:cNvSpPr>
          <p:nvPr>
            <p:ph type="title"/>
          </p:nvPr>
        </p:nvSpPr>
        <p:spPr>
          <a:xfrm>
            <a:off x="916700" y="365750"/>
            <a:ext cx="7057200" cy="6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r>
              <a:rPr lang="en-US" sz="3200" b="1">
                <a:latin typeface="Calibri"/>
                <a:ea typeface="Calibri"/>
                <a:cs typeface="Calibri"/>
                <a:sym typeface="Calibri"/>
              </a:rPr>
              <a:t>Impact on Cost Measures</a:t>
            </a:r>
            <a:endParaRPr sz="3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35" name="Google Shape;335;p46"/>
          <p:cNvGraphicFramePr/>
          <p:nvPr>
            <p:extLst>
              <p:ext uri="{D42A27DB-BD31-4B8C-83A1-F6EECF244321}">
                <p14:modId xmlns:p14="http://schemas.microsoft.com/office/powerpoint/2010/main" val="752150829"/>
              </p:ext>
            </p:extLst>
          </p:nvPr>
        </p:nvGraphicFramePr>
        <p:xfrm>
          <a:off x="353375" y="1323675"/>
          <a:ext cx="8383375" cy="4494965"/>
        </p:xfrm>
        <a:graphic>
          <a:graphicData uri="http://schemas.openxmlformats.org/drawingml/2006/table">
            <a:tbl>
              <a:tblPr>
                <a:noFill/>
                <a:tableStyleId>{E91F38F2-3F73-4BE5-9DAF-E48208502E84}</a:tableStyleId>
              </a:tblPr>
              <a:tblGrid>
                <a:gridCol w="2018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98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>
                          <a:solidFill>
                            <a:srgbClr val="FFFC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Outcome Measure</a:t>
                      </a:r>
                      <a:endParaRPr sz="2200" b="1" dirty="0">
                        <a:solidFill>
                          <a:srgbClr val="FFFCF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3B6E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>
                          <a:solidFill>
                            <a:srgbClr val="FFFC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Low Risk</a:t>
                      </a:r>
                      <a:endParaRPr sz="2200" b="1" dirty="0">
                        <a:solidFill>
                          <a:srgbClr val="FFFCF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>
                          <a:solidFill>
                            <a:srgbClr val="FFFC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(N= 671)</a:t>
                      </a:r>
                      <a:endParaRPr sz="2200" b="1" dirty="0">
                        <a:solidFill>
                          <a:srgbClr val="FFFCF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3B6E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>
                          <a:solidFill>
                            <a:srgbClr val="FFFC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Medium Risk</a:t>
                      </a:r>
                      <a:endParaRPr sz="2200" b="1" dirty="0">
                        <a:solidFill>
                          <a:srgbClr val="FFFCF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>
                          <a:solidFill>
                            <a:srgbClr val="FFFC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(N= 504)</a:t>
                      </a:r>
                      <a:endParaRPr sz="2200" b="1" dirty="0">
                        <a:solidFill>
                          <a:srgbClr val="FFFCF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3B6E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>
                          <a:solidFill>
                            <a:srgbClr val="FFFC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High Risk</a:t>
                      </a:r>
                      <a:endParaRPr sz="2200" b="1" dirty="0">
                        <a:solidFill>
                          <a:srgbClr val="FFFCF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>
                          <a:solidFill>
                            <a:srgbClr val="FFFC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(N= 396) </a:t>
                      </a:r>
                      <a:endParaRPr sz="2200" b="1" dirty="0">
                        <a:solidFill>
                          <a:srgbClr val="FFFCF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3B6E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Short-term Disability</a:t>
                      </a:r>
                      <a:endParaRPr sz="22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$120</a:t>
                      </a:r>
                      <a:endParaRPr sz="22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$216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$338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Workers Compensation</a:t>
                      </a:r>
                      <a:endParaRPr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$228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$244</a:t>
                      </a:r>
                      <a:endParaRPr sz="22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$496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Absence</a:t>
                      </a:r>
                      <a:endParaRPr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$245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$341</a:t>
                      </a:r>
                      <a:endParaRPr sz="22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$527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Medical &amp; Pharmacy</a:t>
                      </a:r>
                      <a:endParaRPr sz="22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$1,158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$1,487</a:t>
                      </a:r>
                      <a:endParaRPr sz="22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$3,696</a:t>
                      </a:r>
                      <a:endParaRPr sz="22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</a:t>
                      </a:r>
                      <a:endParaRPr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$1,751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$2,288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$5,052</a:t>
                      </a:r>
                      <a:endParaRPr sz="22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6"/>
          <p:cNvSpPr txBox="1"/>
          <p:nvPr/>
        </p:nvSpPr>
        <p:spPr>
          <a:xfrm>
            <a:off x="353364" y="5933818"/>
            <a:ext cx="7620535" cy="146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Source: Wright, Beard, Edington, 2002 (Corrected to 2019 based on standard increases compensation costs by BLS, 2019)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46"/>
          <p:cNvSpPr txBox="1">
            <a:spLocks noGrp="1"/>
          </p:cNvSpPr>
          <p:nvPr>
            <p:ph type="title"/>
          </p:nvPr>
        </p:nvSpPr>
        <p:spPr>
          <a:xfrm>
            <a:off x="916700" y="365750"/>
            <a:ext cx="7057200" cy="6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r>
              <a:rPr lang="en-US" sz="3200" b="1" dirty="0">
                <a:latin typeface="Calibri"/>
                <a:ea typeface="Calibri"/>
                <a:cs typeface="Calibri"/>
                <a:sym typeface="Calibri"/>
              </a:rPr>
              <a:t>Impact on Cost Measures</a:t>
            </a:r>
            <a:endParaRPr sz="32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35" name="Google Shape;335;p46"/>
          <p:cNvGraphicFramePr/>
          <p:nvPr>
            <p:extLst>
              <p:ext uri="{D42A27DB-BD31-4B8C-83A1-F6EECF244321}">
                <p14:modId xmlns:p14="http://schemas.microsoft.com/office/powerpoint/2010/main" val="1938635135"/>
              </p:ext>
            </p:extLst>
          </p:nvPr>
        </p:nvGraphicFramePr>
        <p:xfrm>
          <a:off x="353375" y="1323675"/>
          <a:ext cx="8383375" cy="4494965"/>
        </p:xfrm>
        <a:graphic>
          <a:graphicData uri="http://schemas.openxmlformats.org/drawingml/2006/table">
            <a:tbl>
              <a:tblPr>
                <a:noFill/>
                <a:tableStyleId>{E91F38F2-3F73-4BE5-9DAF-E48208502E84}</a:tableStyleId>
              </a:tblPr>
              <a:tblGrid>
                <a:gridCol w="2018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98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>
                          <a:solidFill>
                            <a:srgbClr val="FFFC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Outcome Measure</a:t>
                      </a:r>
                      <a:endParaRPr sz="2200" b="1" dirty="0">
                        <a:solidFill>
                          <a:srgbClr val="FFFCF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3B6E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>
                          <a:solidFill>
                            <a:srgbClr val="FFFC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Low Risk</a:t>
                      </a:r>
                      <a:endParaRPr sz="2200" b="1" dirty="0">
                        <a:solidFill>
                          <a:srgbClr val="FFFCF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>
                          <a:solidFill>
                            <a:srgbClr val="FFFC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(N= 671)</a:t>
                      </a:r>
                      <a:endParaRPr sz="2200" b="1" dirty="0">
                        <a:solidFill>
                          <a:srgbClr val="FFFCF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3B6E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>
                          <a:solidFill>
                            <a:srgbClr val="FFFC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Medium Risk</a:t>
                      </a:r>
                      <a:endParaRPr sz="2200" b="1" dirty="0">
                        <a:solidFill>
                          <a:srgbClr val="FFFCF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>
                          <a:solidFill>
                            <a:srgbClr val="FFFC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(N= 504)</a:t>
                      </a:r>
                      <a:endParaRPr sz="2200" b="1" dirty="0">
                        <a:solidFill>
                          <a:srgbClr val="FFFCF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3B6E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>
                          <a:solidFill>
                            <a:srgbClr val="FFFC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High Risk</a:t>
                      </a:r>
                      <a:endParaRPr sz="2200" b="1" dirty="0">
                        <a:solidFill>
                          <a:srgbClr val="FFFCF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>
                          <a:solidFill>
                            <a:srgbClr val="FFFC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(N= 396) </a:t>
                      </a:r>
                      <a:endParaRPr sz="2200" b="1" dirty="0">
                        <a:solidFill>
                          <a:srgbClr val="FFFCF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3B6E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Short-term Disability</a:t>
                      </a:r>
                      <a:endParaRPr sz="22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$193</a:t>
                      </a:r>
                      <a:endParaRPr sz="22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$347</a:t>
                      </a:r>
                      <a:endParaRPr sz="22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$544</a:t>
                      </a:r>
                      <a:endParaRPr sz="22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Workers Compensation</a:t>
                      </a:r>
                      <a:endParaRPr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$367</a:t>
                      </a:r>
                      <a:endParaRPr sz="22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$392</a:t>
                      </a:r>
                      <a:endParaRPr sz="22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$798</a:t>
                      </a:r>
                      <a:endParaRPr sz="22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Absence</a:t>
                      </a:r>
                      <a:endParaRPr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$394</a:t>
                      </a: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$548</a:t>
                      </a:r>
                      <a:endParaRPr sz="22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$847</a:t>
                      </a:r>
                      <a:endParaRPr sz="22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Medical &amp; Pharmacy</a:t>
                      </a:r>
                      <a:endParaRPr sz="22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$1,862</a:t>
                      </a:r>
                      <a:endParaRPr sz="22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$2,391</a:t>
                      </a:r>
                      <a:endParaRPr sz="22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$5,943</a:t>
                      </a:r>
                      <a:endParaRPr sz="22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</a:t>
                      </a:r>
                      <a:endParaRPr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$2,816</a:t>
                      </a:r>
                      <a:endParaRPr sz="22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$3,679</a:t>
                      </a:r>
                      <a:endParaRPr sz="22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$8,132</a:t>
                      </a:r>
                      <a:endParaRPr sz="22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8580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8"/>
          <p:cNvSpPr txBox="1"/>
          <p:nvPr/>
        </p:nvSpPr>
        <p:spPr>
          <a:xfrm>
            <a:off x="182875" y="1124700"/>
            <a:ext cx="8996400" cy="53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0" marR="2222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E98300"/>
                </a:solidFill>
                <a:latin typeface="Calibri"/>
                <a:ea typeface="Calibri"/>
                <a:cs typeface="Calibri"/>
                <a:sym typeface="Calibri"/>
              </a:rPr>
              <a:t>Implications for employers with employees at low risk</a:t>
            </a:r>
            <a:endParaRPr sz="2200">
              <a:solidFill>
                <a:srgbClr val="E983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9400" marR="0" lvl="0" indent="-2984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Healthier, more productive workforce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9400" marR="0" lvl="0" indent="-2984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Lower direct and indirect health related costs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9400" marR="0" lvl="0" indent="-2984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Greater health/independence 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9400" marR="0" lvl="0" indent="-2984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Greater energy/vitality</a:t>
            </a:r>
            <a:endParaRPr sz="2200">
              <a:solidFill>
                <a:srgbClr val="1326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9400" marR="0" lvl="0" indent="-2984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Increased life and job satisfaction</a:t>
            </a:r>
            <a:endParaRPr sz="2200">
              <a:solidFill>
                <a:srgbClr val="1326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>
              <a:solidFill>
                <a:srgbClr val="132647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>
              <a:solidFill>
                <a:srgbClr val="132647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>
              <a:solidFill>
                <a:srgbClr val="132647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>
              <a:solidFill>
                <a:srgbClr val="132647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484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48"/>
          <p:cNvSpPr txBox="1">
            <a:spLocks noGrp="1"/>
          </p:cNvSpPr>
          <p:nvPr>
            <p:ph type="title"/>
          </p:nvPr>
        </p:nvSpPr>
        <p:spPr>
          <a:xfrm>
            <a:off x="916700" y="365750"/>
            <a:ext cx="7057200" cy="6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r>
              <a:rPr lang="en-US" sz="3200" b="1">
                <a:latin typeface="Calibri"/>
                <a:ea typeface="Calibri"/>
                <a:cs typeface="Calibri"/>
                <a:sym typeface="Calibri"/>
              </a:rPr>
              <a:t>Worksite Safety and Wellness</a:t>
            </a:r>
            <a:endParaRPr sz="3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" name="Google Shape;35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4659" y="3869750"/>
            <a:ext cx="4394992" cy="24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100" y="3869762"/>
            <a:ext cx="4120800" cy="247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0"/>
          <p:cNvSpPr txBox="1"/>
          <p:nvPr/>
        </p:nvSpPr>
        <p:spPr>
          <a:xfrm>
            <a:off x="99189" y="1124712"/>
            <a:ext cx="7642200" cy="51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36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E98300"/>
                </a:solidFill>
                <a:latin typeface="Calibri"/>
                <a:ea typeface="Calibri"/>
                <a:cs typeface="Calibri"/>
                <a:sym typeface="Calibri"/>
              </a:rPr>
              <a:t>National Health &amp; Productivity Survey</a:t>
            </a:r>
            <a:endParaRPr sz="2200" dirty="0">
              <a:solidFill>
                <a:srgbClr val="E983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68% have some type of wellness program.</a:t>
            </a:r>
            <a:endParaRPr sz="2200" dirty="0">
              <a:solidFill>
                <a:srgbClr val="1326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61% identified employees’ health habits as the primary challenge in controlling health care costs.</a:t>
            </a:r>
            <a:endParaRPr sz="2200" dirty="0">
              <a:solidFill>
                <a:srgbClr val="1326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54% are implementing a high deductible health plan in an effort to address rising health care costs.</a:t>
            </a:r>
            <a:endParaRPr sz="2200" dirty="0">
              <a:solidFill>
                <a:srgbClr val="1326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64% provide employees with tools and resources to become better consumers.</a:t>
            </a:r>
            <a:endParaRPr sz="2200" dirty="0">
              <a:solidFill>
                <a:srgbClr val="1326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53% said that their organization was effective at leveraging their health insurance carriers to drive health and productivity.</a:t>
            </a:r>
            <a:endParaRPr sz="2200" dirty="0">
              <a:solidFill>
                <a:srgbClr val="1326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56% said that their organization was effective at leveraging their insurance broker or consultant to drive health and productivity.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50"/>
          <p:cNvSpPr txBox="1">
            <a:spLocks noGrp="1"/>
          </p:cNvSpPr>
          <p:nvPr>
            <p:ph type="title"/>
          </p:nvPr>
        </p:nvSpPr>
        <p:spPr>
          <a:xfrm>
            <a:off x="916700" y="365750"/>
            <a:ext cx="7057200" cy="6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r>
              <a:rPr lang="en-US" sz="3200" b="1" dirty="0">
                <a:latin typeface="Calibri"/>
                <a:ea typeface="Calibri"/>
                <a:cs typeface="Calibri"/>
                <a:sym typeface="Calibri"/>
              </a:rPr>
              <a:t>Management’s Perspective</a:t>
            </a:r>
            <a:endParaRPr sz="32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0F5FE3-1AC9-4FAD-884B-7E5715244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81" y="436605"/>
            <a:ext cx="5422951" cy="498521"/>
          </a:xfrm>
        </p:spPr>
        <p:txBody>
          <a:bodyPr/>
          <a:lstStyle/>
          <a:p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Management’s Perspective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DD0C980-C90B-4CF7-A048-51DFE7F9F9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050383"/>
              </p:ext>
            </p:extLst>
          </p:nvPr>
        </p:nvGraphicFramePr>
        <p:xfrm>
          <a:off x="404812" y="1340010"/>
          <a:ext cx="8334375" cy="4984591"/>
        </p:xfrm>
        <a:graphic>
          <a:graphicData uri="http://schemas.openxmlformats.org/drawingml/2006/table">
            <a:tbl>
              <a:tblPr firstRow="1" bandRow="1">
                <a:tableStyleId>{E91F38F2-3F73-4BE5-9DAF-E48208502E84}</a:tableStyleId>
              </a:tblPr>
              <a:tblGrid>
                <a:gridCol w="4796021">
                  <a:extLst>
                    <a:ext uri="{9D8B030D-6E8A-4147-A177-3AD203B41FA5}">
                      <a16:colId xmlns:a16="http://schemas.microsoft.com/office/drawing/2014/main" val="310684553"/>
                    </a:ext>
                  </a:extLst>
                </a:gridCol>
                <a:gridCol w="1775856">
                  <a:extLst>
                    <a:ext uri="{9D8B030D-6E8A-4147-A177-3AD203B41FA5}">
                      <a16:colId xmlns:a16="http://schemas.microsoft.com/office/drawing/2014/main" val="1259138851"/>
                    </a:ext>
                  </a:extLst>
                </a:gridCol>
                <a:gridCol w="1762498">
                  <a:extLst>
                    <a:ext uri="{9D8B030D-6E8A-4147-A177-3AD203B41FA5}">
                      <a16:colId xmlns:a16="http://schemas.microsoft.com/office/drawing/2014/main" val="1058620177"/>
                    </a:ext>
                  </a:extLst>
                </a:gridCol>
              </a:tblGrid>
              <a:tr h="947875">
                <a:tc>
                  <a:txBody>
                    <a:bodyPr/>
                    <a:lstStyle/>
                    <a:p>
                      <a:pPr algn="l">
                        <a:lnSpc>
                          <a:spcPct val="250000"/>
                        </a:lnSpc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National Health and Productivity Survey</a:t>
                      </a:r>
                    </a:p>
                  </a:txBody>
                  <a:tcPr>
                    <a:solidFill>
                      <a:srgbClr val="005A9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National Health and Productivity Survey Results</a:t>
                      </a:r>
                    </a:p>
                  </a:txBody>
                  <a:tcPr>
                    <a:solidFill>
                      <a:srgbClr val="005A9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Audience Survey Results</a:t>
                      </a:r>
                    </a:p>
                  </a:txBody>
                  <a:tcPr>
                    <a:solidFill>
                      <a:srgbClr val="005A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824608"/>
                  </a:ext>
                </a:extLst>
              </a:tr>
              <a:tr h="672786">
                <a:tc>
                  <a:txBody>
                    <a:bodyPr/>
                    <a:lstStyle/>
                    <a:p>
                      <a:r>
                        <a:rPr lang="en-US" dirty="0"/>
                        <a:t>Do you offer some type of wellness Program?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68%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262703"/>
                  </a:ext>
                </a:extLst>
              </a:tr>
              <a:tr h="672786">
                <a:tc>
                  <a:txBody>
                    <a:bodyPr/>
                    <a:lstStyle/>
                    <a:p>
                      <a:r>
                        <a:rPr lang="en-US" dirty="0"/>
                        <a:t>Are your employees’ health habits a primary challenge in controlling health care costs?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5224665"/>
                  </a:ext>
                </a:extLst>
              </a:tr>
              <a:tr h="672786">
                <a:tc>
                  <a:txBody>
                    <a:bodyPr/>
                    <a:lstStyle/>
                    <a:p>
                      <a:r>
                        <a:rPr lang="en-US" dirty="0"/>
                        <a:t>Have you implemented a high deductible health plan in an effort to address rising health care costs?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043217"/>
                  </a:ext>
                </a:extLst>
              </a:tr>
              <a:tr h="672786">
                <a:tc>
                  <a:txBody>
                    <a:bodyPr/>
                    <a:lstStyle/>
                    <a:p>
                      <a:r>
                        <a:rPr lang="en-US" dirty="0"/>
                        <a:t>Do you provide your employees tools and resources to become better healthcare consumers?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64%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154220"/>
                  </a:ext>
                </a:extLst>
              </a:tr>
              <a:tr h="672786">
                <a:tc>
                  <a:txBody>
                    <a:bodyPr/>
                    <a:lstStyle/>
                    <a:p>
                      <a:r>
                        <a:rPr lang="en-US" dirty="0"/>
                        <a:t>Is the organization effectively leveraging their health insurance carriers to drive health and productivity?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268658"/>
                  </a:ext>
                </a:extLst>
              </a:tr>
              <a:tr h="672786">
                <a:tc>
                  <a:txBody>
                    <a:bodyPr/>
                    <a:lstStyle/>
                    <a:p>
                      <a:r>
                        <a:rPr lang="en-US" dirty="0"/>
                        <a:t>Is your organization effectively leveraging their insurance broker or consultant t drive health and productivity?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652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84268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1"/>
          <p:cNvSpPr txBox="1">
            <a:spLocks noGrp="1"/>
          </p:cNvSpPr>
          <p:nvPr>
            <p:ph type="title"/>
          </p:nvPr>
        </p:nvSpPr>
        <p:spPr>
          <a:xfrm>
            <a:off x="914400" y="-14572"/>
            <a:ext cx="69648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250" rIns="0" bIns="0" anchor="t" anchorCtr="0">
            <a:noAutofit/>
          </a:bodyPr>
          <a:lstStyle/>
          <a:p>
            <a:pPr marL="12700" marR="5080" lvl="0" indent="0" algn="l" rtl="0">
              <a:lnSpc>
                <a:spcPct val="19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r>
              <a:rPr lang="en-US" sz="3000" b="1" dirty="0">
                <a:solidFill>
                  <a:srgbClr val="FFFCF0"/>
                </a:solidFill>
                <a:latin typeface="Calibri"/>
                <a:ea typeface="Calibri"/>
                <a:cs typeface="Calibri"/>
                <a:sym typeface="Calibri"/>
              </a:rPr>
              <a:t>Create a Safety/Wellness Committee</a:t>
            </a:r>
            <a:endParaRPr sz="3000" b="1" dirty="0">
              <a:solidFill>
                <a:srgbClr val="FFFC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51"/>
          <p:cNvSpPr txBox="1"/>
          <p:nvPr/>
        </p:nvSpPr>
        <p:spPr>
          <a:xfrm>
            <a:off x="182880" y="1153539"/>
            <a:ext cx="7230600" cy="1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279400" marR="508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Make safety and health a core organizational value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9400" marR="0" lvl="0" indent="-2984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Establish safety and health goals and objectives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9400" marR="0" lvl="0" indent="-2984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Set program expectations and responsibilities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9400" marR="0" lvl="0" indent="-298450" algn="l" rtl="0">
              <a:lnSpc>
                <a:spcPct val="100000"/>
              </a:lnSpc>
              <a:spcBef>
                <a:spcPts val="484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Provide adequate resources and support for the program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3" name="Google Shape;37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381" y="3174318"/>
            <a:ext cx="7141238" cy="3315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/>
          <p:nvPr/>
        </p:nvSpPr>
        <p:spPr>
          <a:xfrm>
            <a:off x="345056" y="1060704"/>
            <a:ext cx="8366223" cy="54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36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E98300"/>
                </a:solidFill>
                <a:latin typeface="Calibri"/>
                <a:ea typeface="Calibri"/>
                <a:cs typeface="Calibri"/>
                <a:sym typeface="Calibri"/>
              </a:rPr>
              <a:t>Collect data from:</a:t>
            </a:r>
            <a:endParaRPr sz="2200" dirty="0">
              <a:solidFill>
                <a:srgbClr val="E983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9400" marR="0" lvl="0" indent="-2984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Health screenings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9400" marR="0" lvl="0" indent="-2984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Health risk appraisals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9400" marR="0" lvl="0" indent="-2984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Health insurance claims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9400" marR="0" lvl="0" indent="-298450" algn="l" rtl="0">
              <a:lnSpc>
                <a:spcPct val="100000"/>
              </a:lnSpc>
              <a:spcBef>
                <a:spcPts val="484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Workers’ compensation records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9400" marR="0" lvl="0" indent="-2984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Absenteeism rates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9400" marR="0" lvl="0" indent="-2984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Employee satisfaction surveys / Cultural audits</a:t>
            </a:r>
            <a:endParaRPr sz="2200" dirty="0">
              <a:solidFill>
                <a:srgbClr val="1326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>
              <a:solidFill>
                <a:srgbClr val="132647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9" name="Google Shape;37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775" y="4063049"/>
            <a:ext cx="7973151" cy="2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2"/>
          <p:cNvSpPr txBox="1">
            <a:spLocks noGrp="1"/>
          </p:cNvSpPr>
          <p:nvPr>
            <p:ph type="title"/>
          </p:nvPr>
        </p:nvSpPr>
        <p:spPr>
          <a:xfrm>
            <a:off x="916700" y="365750"/>
            <a:ext cx="7057200" cy="6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r>
              <a:rPr lang="en-US" sz="3200" b="1" dirty="0">
                <a:latin typeface="Calibri"/>
                <a:ea typeface="Calibri"/>
                <a:cs typeface="Calibri"/>
                <a:sym typeface="Calibri"/>
              </a:rPr>
              <a:t>Metrics</a:t>
            </a:r>
            <a:r>
              <a:rPr lang="en-US" sz="3200" b="1" dirty="0">
                <a:solidFill>
                  <a:srgbClr val="FFFCF0"/>
                </a:solidFill>
                <a:latin typeface="Calibri"/>
                <a:ea typeface="Calibri"/>
                <a:cs typeface="Calibri"/>
                <a:sym typeface="Calibri"/>
              </a:rPr>
              <a:t>–</a:t>
            </a:r>
            <a:r>
              <a:rPr lang="en-US" sz="3200" b="1" dirty="0">
                <a:latin typeface="Calibri"/>
                <a:ea typeface="Calibri"/>
                <a:cs typeface="Calibri"/>
                <a:sym typeface="Calibri"/>
              </a:rPr>
              <a:t> Know Your Numbers</a:t>
            </a:r>
            <a:endParaRPr sz="32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2"/>
          <p:cNvSpPr txBox="1">
            <a:spLocks noGrp="1"/>
          </p:cNvSpPr>
          <p:nvPr>
            <p:ph type="title"/>
          </p:nvPr>
        </p:nvSpPr>
        <p:spPr>
          <a:xfrm>
            <a:off x="916700" y="365750"/>
            <a:ext cx="7057200" cy="6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r>
              <a:rPr lang="en-US" sz="3200" b="1" dirty="0">
                <a:latin typeface="Calibri"/>
                <a:ea typeface="Calibri"/>
                <a:cs typeface="Calibri"/>
                <a:sym typeface="Calibri"/>
              </a:rPr>
              <a:t>Metrics</a:t>
            </a:r>
            <a:r>
              <a:rPr lang="en-US" sz="3200" b="1" dirty="0">
                <a:solidFill>
                  <a:srgbClr val="FFFCF0"/>
                </a:solidFill>
                <a:latin typeface="Calibri"/>
                <a:ea typeface="Calibri"/>
                <a:cs typeface="Calibri"/>
                <a:sym typeface="Calibri"/>
              </a:rPr>
              <a:t>–</a:t>
            </a:r>
            <a:r>
              <a:rPr lang="en-US" sz="3200" b="1" dirty="0">
                <a:latin typeface="Calibri"/>
                <a:ea typeface="Calibri"/>
                <a:cs typeface="Calibri"/>
                <a:sym typeface="Calibri"/>
              </a:rPr>
              <a:t> Know Your Numbers</a:t>
            </a:r>
            <a:endParaRPr sz="32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5A21F4-7D65-4F68-BAD7-A990469FD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65" y="1159063"/>
            <a:ext cx="8058716" cy="531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67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8EEC3F3-8A12-4F7C-8809-46A50495B8F6}"/>
              </a:ext>
            </a:extLst>
          </p:cNvPr>
          <p:cNvSpPr txBox="1"/>
          <p:nvPr/>
        </p:nvSpPr>
        <p:spPr>
          <a:xfrm>
            <a:off x="2602709" y="2419924"/>
            <a:ext cx="3938578" cy="2446824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algn="ctr"/>
            <a:r>
              <a:rPr lang="en-US" sz="1900" b="1" dirty="0">
                <a:solidFill>
                  <a:srgbClr val="132647"/>
                </a:solidFill>
                <a:latin typeface="Calibri" panose="020F0502020204030204" pitchFamily="34" charset="0"/>
              </a:rPr>
              <a:t>Employee</a:t>
            </a:r>
          </a:p>
          <a:p>
            <a:pPr algn="ctr"/>
            <a:r>
              <a:rPr lang="en-US" sz="1900" b="1" dirty="0">
                <a:solidFill>
                  <a:srgbClr val="132647"/>
                </a:solidFill>
                <a:latin typeface="Calibri" panose="020F0502020204030204" pitchFamily="34" charset="0"/>
              </a:rPr>
              <a:t>Benefits</a:t>
            </a:r>
          </a:p>
          <a:p>
            <a:pPr algn="ctr"/>
            <a:endParaRPr lang="en-US" sz="1900" b="1" dirty="0">
              <a:solidFill>
                <a:srgbClr val="132647"/>
              </a:solidFill>
              <a:latin typeface="Calibri" panose="020F0502020204030204" pitchFamily="34" charset="0"/>
            </a:endParaRPr>
          </a:p>
          <a:p>
            <a:pPr algn="ctr"/>
            <a:endParaRPr lang="en-US" sz="1900" b="1" dirty="0">
              <a:solidFill>
                <a:srgbClr val="132647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sz="1900" b="1" dirty="0">
                <a:solidFill>
                  <a:srgbClr val="132647"/>
                </a:solidFill>
                <a:latin typeface="Calibri" panose="020F0502020204030204" pitchFamily="34" charset="0"/>
              </a:rPr>
              <a:t>Worksite</a:t>
            </a:r>
          </a:p>
          <a:p>
            <a:pPr algn="ctr"/>
            <a:r>
              <a:rPr lang="en-US" sz="1900" b="1" dirty="0">
                <a:solidFill>
                  <a:srgbClr val="132647"/>
                </a:solidFill>
                <a:latin typeface="Calibri" panose="020F0502020204030204" pitchFamily="34" charset="0"/>
              </a:rPr>
              <a:t>Wellness</a:t>
            </a:r>
          </a:p>
          <a:p>
            <a:pPr algn="ctr"/>
            <a:endParaRPr lang="en-US" sz="1900" b="1" dirty="0">
              <a:solidFill>
                <a:srgbClr val="132647"/>
              </a:solidFill>
              <a:latin typeface="Calibri" panose="020F0502020204030204" pitchFamily="34" charset="0"/>
            </a:endParaRPr>
          </a:p>
          <a:p>
            <a:pPr algn="ctr"/>
            <a:endParaRPr lang="en-US" sz="1900" b="1" dirty="0">
              <a:solidFill>
                <a:srgbClr val="132647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sz="1900" b="1" dirty="0">
                <a:solidFill>
                  <a:srgbClr val="132647"/>
                </a:solidFill>
                <a:latin typeface="Calibri" panose="020F0502020204030204" pitchFamily="34" charset="0"/>
              </a:rPr>
              <a:t>Risk</a:t>
            </a:r>
          </a:p>
          <a:p>
            <a:pPr algn="ctr"/>
            <a:r>
              <a:rPr lang="en-US" sz="1900" b="1" dirty="0">
                <a:solidFill>
                  <a:srgbClr val="132647"/>
                </a:solidFill>
                <a:latin typeface="Calibri" panose="020F0502020204030204" pitchFamily="34" charset="0"/>
              </a:rPr>
              <a:t>Management</a:t>
            </a:r>
          </a:p>
          <a:p>
            <a:pPr algn="ctr"/>
            <a:endParaRPr lang="en-US" sz="1900" b="1" dirty="0">
              <a:solidFill>
                <a:srgbClr val="132647"/>
              </a:solidFill>
              <a:latin typeface="Calibri" panose="020F0502020204030204" pitchFamily="34" charset="0"/>
            </a:endParaRPr>
          </a:p>
          <a:p>
            <a:pPr algn="ctr"/>
            <a:endParaRPr lang="en-US" sz="1900" b="1" dirty="0">
              <a:solidFill>
                <a:srgbClr val="132647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sz="1900" b="1" dirty="0">
                <a:solidFill>
                  <a:srgbClr val="132647"/>
                </a:solidFill>
                <a:latin typeface="Calibri" panose="020F0502020204030204" pitchFamily="34" charset="0"/>
              </a:rPr>
              <a:t>Safety</a:t>
            </a:r>
          </a:p>
          <a:p>
            <a:pPr algn="ctr"/>
            <a:r>
              <a:rPr lang="en-US" sz="1900" b="1" dirty="0">
                <a:solidFill>
                  <a:srgbClr val="132647"/>
                </a:solidFill>
                <a:latin typeface="Calibri" panose="020F0502020204030204" pitchFamily="34" charset="0"/>
              </a:rPr>
              <a:t>Committee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38374B0-CB31-4842-9E78-276285C7E7A1}"/>
              </a:ext>
            </a:extLst>
          </p:cNvPr>
          <p:cNvCxnSpPr>
            <a:cxnSpLocks/>
          </p:cNvCxnSpPr>
          <p:nvPr/>
        </p:nvCxnSpPr>
        <p:spPr>
          <a:xfrm>
            <a:off x="4572000" y="1672814"/>
            <a:ext cx="0" cy="3530843"/>
          </a:xfrm>
          <a:prstGeom prst="line">
            <a:avLst/>
          </a:prstGeom>
          <a:ln w="25400">
            <a:solidFill>
              <a:srgbClr val="E98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6668139-E586-41A9-9188-B04934C66397}"/>
              </a:ext>
            </a:extLst>
          </p:cNvPr>
          <p:cNvCxnSpPr>
            <a:cxnSpLocks/>
            <a:stCxn id="8" idx="2"/>
            <a:endCxn id="8" idx="6"/>
          </p:cNvCxnSpPr>
          <p:nvPr/>
        </p:nvCxnSpPr>
        <p:spPr>
          <a:xfrm>
            <a:off x="2806578" y="3429000"/>
            <a:ext cx="3530843" cy="0"/>
          </a:xfrm>
          <a:prstGeom prst="line">
            <a:avLst/>
          </a:prstGeom>
          <a:ln w="25400">
            <a:solidFill>
              <a:srgbClr val="E98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00BD4C4B-D6D1-4D55-B34B-B82BA5A2F1A8}"/>
              </a:ext>
            </a:extLst>
          </p:cNvPr>
          <p:cNvSpPr/>
          <p:nvPr/>
        </p:nvSpPr>
        <p:spPr>
          <a:xfrm>
            <a:off x="2806578" y="1663578"/>
            <a:ext cx="3530843" cy="3530843"/>
          </a:xfrm>
          <a:prstGeom prst="ellipse">
            <a:avLst/>
          </a:prstGeom>
          <a:noFill/>
          <a:ln>
            <a:solidFill>
              <a:srgbClr val="1326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CC78E5-F7F1-4A54-B384-85D5A12CE68C}"/>
              </a:ext>
            </a:extLst>
          </p:cNvPr>
          <p:cNvSpPr/>
          <p:nvPr/>
        </p:nvSpPr>
        <p:spPr>
          <a:xfrm>
            <a:off x="280737" y="1265179"/>
            <a:ext cx="2438398" cy="151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1940" lvl="0" indent="-298450">
              <a:spcBef>
                <a:spcPts val="484"/>
              </a:spcBef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HR Department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1940" lvl="0" indent="-298450">
              <a:spcBef>
                <a:spcPts val="480"/>
              </a:spcBef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Benefit Related Expenses  (Claims/Rates)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1940" lvl="0" indent="-298450">
              <a:spcBef>
                <a:spcPts val="480"/>
              </a:spcBef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b="1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Absenteeism: </a:t>
            </a:r>
            <a:r>
              <a:rPr lang="en-US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Voluntary non-attendance at work, without a valid reason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52187C-AC55-4108-A733-80C73FC41C7A}"/>
              </a:ext>
            </a:extLst>
          </p:cNvPr>
          <p:cNvSpPr/>
          <p:nvPr/>
        </p:nvSpPr>
        <p:spPr>
          <a:xfrm>
            <a:off x="280737" y="3521359"/>
            <a:ext cx="2321972" cy="2870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9400" lvl="0" indent="-298450">
              <a:spcBef>
                <a:spcPts val="480"/>
              </a:spcBef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HR Department /Grassroots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9400" lvl="0" indent="-298450">
              <a:spcBef>
                <a:spcPts val="480"/>
              </a:spcBef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Employee Engagement / Morale</a:t>
            </a:r>
          </a:p>
          <a:p>
            <a:pPr marL="279400" indent="-298450">
              <a:spcBef>
                <a:spcPts val="480"/>
              </a:spcBef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Physical Health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9400" lvl="0" indent="-298450">
              <a:spcBef>
                <a:spcPts val="480"/>
              </a:spcBef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b="1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Presenteeism: </a:t>
            </a:r>
            <a:r>
              <a:rPr lang="en-US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The measurable extent to which conditions adversely affect the productivity of individuals who choose to remain at work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4D1D28-70C6-4873-AAC0-804393E8B139}"/>
              </a:ext>
            </a:extLst>
          </p:cNvPr>
          <p:cNvSpPr/>
          <p:nvPr/>
        </p:nvSpPr>
        <p:spPr>
          <a:xfrm>
            <a:off x="6424864" y="1265179"/>
            <a:ext cx="2421203" cy="2008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1940" lvl="0" indent="-298450">
              <a:spcBef>
                <a:spcPts val="480"/>
              </a:spcBef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CFO</a:t>
            </a:r>
          </a:p>
          <a:p>
            <a:pPr marL="281940" lvl="0" indent="-298450">
              <a:spcBef>
                <a:spcPts val="480"/>
              </a:spcBef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Safety Responsibility, Workers’ Comp/RTW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1940" lvl="0" indent="-298450">
              <a:spcBef>
                <a:spcPts val="480"/>
              </a:spcBef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Experience Mod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1940" lvl="0" indent="-298450">
              <a:spcBef>
                <a:spcPts val="480"/>
              </a:spcBef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b="1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Productivity: </a:t>
            </a:r>
            <a:r>
              <a:rPr lang="en-US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Measure of efficiency of a person, machine, factory or a system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65B922-A566-4788-9765-0422CBDBE66D}"/>
              </a:ext>
            </a:extLst>
          </p:cNvPr>
          <p:cNvSpPr/>
          <p:nvPr/>
        </p:nvSpPr>
        <p:spPr>
          <a:xfrm>
            <a:off x="6442060" y="3643336"/>
            <a:ext cx="2421203" cy="866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9400" lvl="0" indent="-298450">
              <a:spcBef>
                <a:spcPts val="480"/>
              </a:spcBef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Supervisors/Dept. Leads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9400" lvl="0" indent="-298450">
              <a:spcBef>
                <a:spcPts val="480"/>
              </a:spcBef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Accident Avoidance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9400" lvl="0" indent="-298450">
              <a:spcBef>
                <a:spcPts val="480"/>
              </a:spcBef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Training Opportunities</a:t>
            </a:r>
            <a:endParaRPr lang="en-US" dirty="0"/>
          </a:p>
        </p:txBody>
      </p:sp>
      <p:sp>
        <p:nvSpPr>
          <p:cNvPr id="10" name="Google Shape;163;p28">
            <a:extLst>
              <a:ext uri="{FF2B5EF4-FFF2-40B4-BE49-F238E27FC236}">
                <a16:creationId xmlns:a16="http://schemas.microsoft.com/office/drawing/2014/main" id="{27583C2D-4C27-4022-95A7-E65B4F4EB8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2700" y="365750"/>
            <a:ext cx="5391600" cy="6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647"/>
              </a:buClr>
              <a:buSzPts val="4400"/>
              <a:buFont typeface="Arial Black"/>
              <a:buNone/>
            </a:pPr>
            <a:r>
              <a:rPr lang="en-US" sz="32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Four Common Silos</a:t>
            </a:r>
            <a:endParaRPr sz="32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069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3" grpId="1"/>
      <p:bldP spid="11" grpId="0"/>
      <p:bldP spid="11" grpId="1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4;p41">
            <a:extLst>
              <a:ext uri="{FF2B5EF4-FFF2-40B4-BE49-F238E27FC236}">
                <a16:creationId xmlns:a16="http://schemas.microsoft.com/office/drawing/2014/main" id="{97DA0B8C-3EBD-4198-937D-2BEB6FE83F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700" y="365750"/>
            <a:ext cx="7057200" cy="6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sz="3200" b="1" dirty="0">
                <a:latin typeface="Calibri"/>
                <a:ea typeface="Calibri"/>
                <a:cs typeface="Calibri"/>
                <a:sym typeface="Calibri"/>
              </a:rPr>
              <a:t>Metrics</a:t>
            </a:r>
            <a:r>
              <a:rPr lang="en-US" sz="3200" b="1" dirty="0">
                <a:solidFill>
                  <a:srgbClr val="FFFCF0"/>
                </a:solidFill>
                <a:latin typeface="Calibri"/>
                <a:ea typeface="Calibri"/>
                <a:cs typeface="Calibri"/>
                <a:sym typeface="Calibri"/>
              </a:rPr>
              <a:t>–</a:t>
            </a:r>
            <a:r>
              <a:rPr lang="en-US" sz="3200" b="1" dirty="0">
                <a:latin typeface="Calibri"/>
                <a:ea typeface="Calibri"/>
                <a:cs typeface="Calibri"/>
                <a:sym typeface="Calibri"/>
              </a:rPr>
              <a:t> Know Your Numbers</a:t>
            </a:r>
            <a:endParaRPr sz="32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DDEAEA-1F56-4DD2-8256-7E76C49086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"/>
          <a:stretch/>
        </p:blipFill>
        <p:spPr>
          <a:xfrm>
            <a:off x="310551" y="1085841"/>
            <a:ext cx="8540151" cy="5183619"/>
          </a:xfrm>
          <a:prstGeom prst="rect">
            <a:avLst/>
          </a:prstGeom>
        </p:spPr>
      </p:pic>
      <p:sp>
        <p:nvSpPr>
          <p:cNvPr id="7" name="Google Shape;295;p41">
            <a:extLst>
              <a:ext uri="{FF2B5EF4-FFF2-40B4-BE49-F238E27FC236}">
                <a16:creationId xmlns:a16="http://schemas.microsoft.com/office/drawing/2014/main" id="{4D7169D1-0DE9-46ED-95AF-6BFD9EA54AD1}"/>
              </a:ext>
            </a:extLst>
          </p:cNvPr>
          <p:cNvSpPr txBox="1"/>
          <p:nvPr/>
        </p:nvSpPr>
        <p:spPr>
          <a:xfrm>
            <a:off x="252500" y="6360049"/>
            <a:ext cx="5943300" cy="265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Calibri"/>
                <a:ea typeface="Calibri"/>
                <a:cs typeface="Calibri"/>
                <a:sym typeface="Calibri"/>
              </a:rPr>
              <a:t>Source: CDC, 2016-2018; United Health Foundation, 2017</a:t>
            </a:r>
            <a:endParaRPr sz="10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6608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5"/>
          <p:cNvSpPr txBox="1"/>
          <p:nvPr/>
        </p:nvSpPr>
        <p:spPr>
          <a:xfrm>
            <a:off x="182880" y="1196870"/>
            <a:ext cx="8695500" cy="6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E98300"/>
                </a:solidFill>
                <a:latin typeface="Calibri"/>
                <a:ea typeface="Calibri"/>
                <a:cs typeface="Calibri"/>
                <a:sym typeface="Calibri"/>
              </a:rPr>
              <a:t>National Health &amp; Productivity Survey: Number of Organizations Addressing Topics in Wellness Programs (n=500)</a:t>
            </a:r>
            <a:endParaRPr sz="2200" dirty="0">
              <a:solidFill>
                <a:srgbClr val="E983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55"/>
          <p:cNvSpPr txBox="1">
            <a:spLocks noGrp="1"/>
          </p:cNvSpPr>
          <p:nvPr>
            <p:ph type="title"/>
          </p:nvPr>
        </p:nvSpPr>
        <p:spPr>
          <a:xfrm>
            <a:off x="916700" y="365750"/>
            <a:ext cx="7057200" cy="6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r>
              <a:rPr lang="en-US" sz="3200" b="1" dirty="0">
                <a:latin typeface="Calibri"/>
                <a:ea typeface="Calibri"/>
                <a:cs typeface="Calibri"/>
                <a:sym typeface="Calibri"/>
              </a:rPr>
              <a:t>What Are Employers Doing?</a:t>
            </a:r>
            <a:endParaRPr sz="32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4" name="Google Shape;40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450" y="1893470"/>
            <a:ext cx="7584359" cy="4659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8"/>
          <p:cNvSpPr/>
          <p:nvPr/>
        </p:nvSpPr>
        <p:spPr>
          <a:xfrm>
            <a:off x="5962650" y="3659249"/>
            <a:ext cx="2571750" cy="2138045"/>
          </a:xfrm>
          <a:custGeom>
            <a:avLst/>
            <a:gdLst/>
            <a:ahLst/>
            <a:cxnLst/>
            <a:rect l="l" t="t" r="r" b="b"/>
            <a:pathLst>
              <a:path w="2571750" h="2138045" extrusionOk="0">
                <a:moveTo>
                  <a:pt x="0" y="2137764"/>
                </a:moveTo>
                <a:lnTo>
                  <a:pt x="2571687" y="2137764"/>
                </a:lnTo>
                <a:lnTo>
                  <a:pt x="2571687" y="0"/>
                </a:lnTo>
                <a:lnTo>
                  <a:pt x="0" y="0"/>
                </a:lnTo>
                <a:lnTo>
                  <a:pt x="0" y="21377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23" name="Google Shape;423;p58"/>
          <p:cNvSpPr/>
          <p:nvPr/>
        </p:nvSpPr>
        <p:spPr>
          <a:xfrm>
            <a:off x="6035188" y="3731264"/>
            <a:ext cx="2433954" cy="1993900"/>
          </a:xfrm>
          <a:custGeom>
            <a:avLst/>
            <a:gdLst/>
            <a:ahLst/>
            <a:cxnLst/>
            <a:rect l="l" t="t" r="r" b="b"/>
            <a:pathLst>
              <a:path w="2433954" h="1993900" extrusionOk="0">
                <a:moveTo>
                  <a:pt x="0" y="1993718"/>
                </a:moveTo>
                <a:lnTo>
                  <a:pt x="2433892" y="1993718"/>
                </a:lnTo>
                <a:lnTo>
                  <a:pt x="2433892" y="0"/>
                </a:lnTo>
                <a:lnTo>
                  <a:pt x="0" y="0"/>
                </a:lnTo>
                <a:lnTo>
                  <a:pt x="0" y="1993718"/>
                </a:lnTo>
                <a:close/>
              </a:path>
            </a:pathLst>
          </a:custGeom>
          <a:solidFill>
            <a:srgbClr val="3B6EA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24" name="Google Shape;424;p58"/>
          <p:cNvSpPr/>
          <p:nvPr/>
        </p:nvSpPr>
        <p:spPr>
          <a:xfrm>
            <a:off x="6682855" y="5260637"/>
            <a:ext cx="373380" cy="464820"/>
          </a:xfrm>
          <a:custGeom>
            <a:avLst/>
            <a:gdLst/>
            <a:ahLst/>
            <a:cxnLst/>
            <a:rect l="l" t="t" r="r" b="b"/>
            <a:pathLst>
              <a:path w="373379" h="464820" extrusionOk="0">
                <a:moveTo>
                  <a:pt x="243513" y="0"/>
                </a:moveTo>
                <a:lnTo>
                  <a:pt x="0" y="464345"/>
                </a:lnTo>
                <a:lnTo>
                  <a:pt x="164492" y="464345"/>
                </a:lnTo>
                <a:lnTo>
                  <a:pt x="373048" y="66882"/>
                </a:lnTo>
                <a:lnTo>
                  <a:pt x="243513" y="0"/>
                </a:lnTo>
                <a:close/>
              </a:path>
            </a:pathLst>
          </a:custGeom>
          <a:solidFill>
            <a:srgbClr val="BCD34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25" name="Google Shape;425;p58"/>
          <p:cNvSpPr/>
          <p:nvPr/>
        </p:nvSpPr>
        <p:spPr>
          <a:xfrm>
            <a:off x="7440617" y="5260637"/>
            <a:ext cx="372110" cy="464820"/>
          </a:xfrm>
          <a:custGeom>
            <a:avLst/>
            <a:gdLst/>
            <a:ahLst/>
            <a:cxnLst/>
            <a:rect l="l" t="t" r="r" b="b"/>
            <a:pathLst>
              <a:path w="372109" h="464820" extrusionOk="0">
                <a:moveTo>
                  <a:pt x="128243" y="0"/>
                </a:moveTo>
                <a:lnTo>
                  <a:pt x="0" y="66882"/>
                </a:lnTo>
                <a:lnTo>
                  <a:pt x="207247" y="464345"/>
                </a:lnTo>
                <a:lnTo>
                  <a:pt x="371775" y="464345"/>
                </a:lnTo>
                <a:lnTo>
                  <a:pt x="128243" y="0"/>
                </a:lnTo>
                <a:close/>
              </a:path>
            </a:pathLst>
          </a:custGeom>
          <a:solidFill>
            <a:srgbClr val="BCD34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26" name="Google Shape;426;p58"/>
          <p:cNvSpPr/>
          <p:nvPr/>
        </p:nvSpPr>
        <p:spPr>
          <a:xfrm>
            <a:off x="7833180" y="5478009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 extrusionOk="0">
                <a:moveTo>
                  <a:pt x="25802" y="0"/>
                </a:moveTo>
                <a:lnTo>
                  <a:pt x="15410" y="2586"/>
                </a:lnTo>
                <a:lnTo>
                  <a:pt x="7705" y="7725"/>
                </a:lnTo>
                <a:lnTo>
                  <a:pt x="2508" y="15450"/>
                </a:lnTo>
                <a:lnTo>
                  <a:pt x="0" y="25726"/>
                </a:lnTo>
                <a:lnTo>
                  <a:pt x="2508" y="36019"/>
                </a:lnTo>
                <a:lnTo>
                  <a:pt x="7705" y="43745"/>
                </a:lnTo>
                <a:lnTo>
                  <a:pt x="15410" y="48882"/>
                </a:lnTo>
                <a:lnTo>
                  <a:pt x="25802" y="51451"/>
                </a:lnTo>
                <a:lnTo>
                  <a:pt x="36196" y="48882"/>
                </a:lnTo>
                <a:lnTo>
                  <a:pt x="43901" y="43745"/>
                </a:lnTo>
                <a:lnTo>
                  <a:pt x="49096" y="36019"/>
                </a:lnTo>
                <a:lnTo>
                  <a:pt x="51785" y="25726"/>
                </a:lnTo>
                <a:lnTo>
                  <a:pt x="49096" y="15450"/>
                </a:lnTo>
                <a:lnTo>
                  <a:pt x="43901" y="7725"/>
                </a:lnTo>
                <a:lnTo>
                  <a:pt x="36196" y="2586"/>
                </a:lnTo>
                <a:lnTo>
                  <a:pt x="25802" y="0"/>
                </a:lnTo>
                <a:close/>
              </a:path>
            </a:pathLst>
          </a:custGeom>
          <a:solidFill>
            <a:srgbClr val="44C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27" name="Google Shape;427;p58"/>
          <p:cNvSpPr/>
          <p:nvPr/>
        </p:nvSpPr>
        <p:spPr>
          <a:xfrm>
            <a:off x="8018279" y="5622086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39" extrusionOk="0">
                <a:moveTo>
                  <a:pt x="27236" y="0"/>
                </a:moveTo>
                <a:lnTo>
                  <a:pt x="16844" y="2568"/>
                </a:lnTo>
                <a:lnTo>
                  <a:pt x="7884" y="7712"/>
                </a:lnTo>
                <a:lnTo>
                  <a:pt x="2687" y="16716"/>
                </a:lnTo>
                <a:lnTo>
                  <a:pt x="0" y="27006"/>
                </a:lnTo>
                <a:lnTo>
                  <a:pt x="2687" y="37296"/>
                </a:lnTo>
                <a:lnTo>
                  <a:pt x="7884" y="45014"/>
                </a:lnTo>
                <a:lnTo>
                  <a:pt x="16844" y="50159"/>
                </a:lnTo>
                <a:lnTo>
                  <a:pt x="27236" y="52731"/>
                </a:lnTo>
                <a:lnTo>
                  <a:pt x="37628" y="50159"/>
                </a:lnTo>
                <a:lnTo>
                  <a:pt x="45333" y="45014"/>
                </a:lnTo>
                <a:lnTo>
                  <a:pt x="50530" y="37296"/>
                </a:lnTo>
                <a:lnTo>
                  <a:pt x="53218" y="27006"/>
                </a:lnTo>
                <a:lnTo>
                  <a:pt x="50530" y="16716"/>
                </a:lnTo>
                <a:lnTo>
                  <a:pt x="45333" y="7712"/>
                </a:lnTo>
                <a:lnTo>
                  <a:pt x="37628" y="2568"/>
                </a:lnTo>
                <a:lnTo>
                  <a:pt x="27236" y="0"/>
                </a:lnTo>
                <a:close/>
              </a:path>
            </a:pathLst>
          </a:custGeom>
          <a:solidFill>
            <a:srgbClr val="44C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28" name="Google Shape;428;p58"/>
          <p:cNvSpPr/>
          <p:nvPr/>
        </p:nvSpPr>
        <p:spPr>
          <a:xfrm>
            <a:off x="8124536" y="5478009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 extrusionOk="0">
                <a:moveTo>
                  <a:pt x="25982" y="0"/>
                </a:moveTo>
                <a:lnTo>
                  <a:pt x="15589" y="2586"/>
                </a:lnTo>
                <a:lnTo>
                  <a:pt x="7705" y="7725"/>
                </a:lnTo>
                <a:lnTo>
                  <a:pt x="2688" y="15450"/>
                </a:lnTo>
                <a:lnTo>
                  <a:pt x="0" y="25726"/>
                </a:lnTo>
                <a:lnTo>
                  <a:pt x="2688" y="36019"/>
                </a:lnTo>
                <a:lnTo>
                  <a:pt x="7705" y="43745"/>
                </a:lnTo>
                <a:lnTo>
                  <a:pt x="15589" y="48882"/>
                </a:lnTo>
                <a:lnTo>
                  <a:pt x="25982" y="51451"/>
                </a:lnTo>
                <a:lnTo>
                  <a:pt x="36196" y="48882"/>
                </a:lnTo>
                <a:lnTo>
                  <a:pt x="44080" y="43745"/>
                </a:lnTo>
                <a:lnTo>
                  <a:pt x="49277" y="36019"/>
                </a:lnTo>
                <a:lnTo>
                  <a:pt x="51785" y="25726"/>
                </a:lnTo>
                <a:lnTo>
                  <a:pt x="49277" y="15450"/>
                </a:lnTo>
                <a:lnTo>
                  <a:pt x="44080" y="7725"/>
                </a:lnTo>
                <a:lnTo>
                  <a:pt x="36196" y="2586"/>
                </a:lnTo>
                <a:lnTo>
                  <a:pt x="25982" y="0"/>
                </a:lnTo>
                <a:close/>
              </a:path>
            </a:pathLst>
          </a:custGeom>
          <a:solidFill>
            <a:srgbClr val="44C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29" name="Google Shape;429;p58"/>
          <p:cNvSpPr/>
          <p:nvPr/>
        </p:nvSpPr>
        <p:spPr>
          <a:xfrm>
            <a:off x="8308562" y="5622086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39" extrusionOk="0">
                <a:moveTo>
                  <a:pt x="27057" y="0"/>
                </a:moveTo>
                <a:lnTo>
                  <a:pt x="16842" y="2568"/>
                </a:lnTo>
                <a:lnTo>
                  <a:pt x="7705" y="7712"/>
                </a:lnTo>
                <a:lnTo>
                  <a:pt x="2508" y="16716"/>
                </a:lnTo>
                <a:lnTo>
                  <a:pt x="0" y="27006"/>
                </a:lnTo>
                <a:lnTo>
                  <a:pt x="2508" y="37296"/>
                </a:lnTo>
                <a:lnTo>
                  <a:pt x="7705" y="45014"/>
                </a:lnTo>
                <a:lnTo>
                  <a:pt x="16842" y="50159"/>
                </a:lnTo>
                <a:lnTo>
                  <a:pt x="27057" y="52731"/>
                </a:lnTo>
                <a:lnTo>
                  <a:pt x="37449" y="50159"/>
                </a:lnTo>
                <a:lnTo>
                  <a:pt x="45333" y="45014"/>
                </a:lnTo>
                <a:lnTo>
                  <a:pt x="50351" y="37296"/>
                </a:lnTo>
                <a:lnTo>
                  <a:pt x="53039" y="27006"/>
                </a:lnTo>
                <a:lnTo>
                  <a:pt x="50351" y="16716"/>
                </a:lnTo>
                <a:lnTo>
                  <a:pt x="45333" y="7712"/>
                </a:lnTo>
                <a:lnTo>
                  <a:pt x="37449" y="2568"/>
                </a:lnTo>
                <a:lnTo>
                  <a:pt x="27057" y="0"/>
                </a:lnTo>
                <a:close/>
              </a:path>
            </a:pathLst>
          </a:custGeom>
          <a:solidFill>
            <a:srgbClr val="44C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30" name="Google Shape;430;p58"/>
          <p:cNvSpPr/>
          <p:nvPr/>
        </p:nvSpPr>
        <p:spPr>
          <a:xfrm>
            <a:off x="6642699" y="5478009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40" h="52070" extrusionOk="0">
                <a:moveTo>
                  <a:pt x="25910" y="0"/>
                </a:moveTo>
                <a:lnTo>
                  <a:pt x="15535" y="2586"/>
                </a:lnTo>
                <a:lnTo>
                  <a:pt x="7776" y="7725"/>
                </a:lnTo>
                <a:lnTo>
                  <a:pt x="2580" y="15450"/>
                </a:lnTo>
                <a:lnTo>
                  <a:pt x="0" y="25726"/>
                </a:lnTo>
                <a:lnTo>
                  <a:pt x="2580" y="36019"/>
                </a:lnTo>
                <a:lnTo>
                  <a:pt x="7776" y="43745"/>
                </a:lnTo>
                <a:lnTo>
                  <a:pt x="15535" y="48882"/>
                </a:lnTo>
                <a:lnTo>
                  <a:pt x="25910" y="51451"/>
                </a:lnTo>
                <a:lnTo>
                  <a:pt x="36267" y="48882"/>
                </a:lnTo>
                <a:lnTo>
                  <a:pt x="45333" y="43745"/>
                </a:lnTo>
                <a:lnTo>
                  <a:pt x="50512" y="36019"/>
                </a:lnTo>
                <a:lnTo>
                  <a:pt x="53111" y="25726"/>
                </a:lnTo>
                <a:lnTo>
                  <a:pt x="50512" y="15450"/>
                </a:lnTo>
                <a:lnTo>
                  <a:pt x="45333" y="7725"/>
                </a:lnTo>
                <a:lnTo>
                  <a:pt x="36267" y="2586"/>
                </a:lnTo>
                <a:lnTo>
                  <a:pt x="25910" y="0"/>
                </a:lnTo>
                <a:close/>
              </a:path>
            </a:pathLst>
          </a:custGeom>
          <a:solidFill>
            <a:srgbClr val="44C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31" name="Google Shape;431;p58"/>
          <p:cNvSpPr/>
          <p:nvPr/>
        </p:nvSpPr>
        <p:spPr>
          <a:xfrm>
            <a:off x="6456165" y="5622086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39" extrusionOk="0">
                <a:moveTo>
                  <a:pt x="27200" y="0"/>
                </a:moveTo>
                <a:lnTo>
                  <a:pt x="16844" y="2568"/>
                </a:lnTo>
                <a:lnTo>
                  <a:pt x="7777" y="7712"/>
                </a:lnTo>
                <a:lnTo>
                  <a:pt x="2598" y="16716"/>
                </a:lnTo>
                <a:lnTo>
                  <a:pt x="0" y="27006"/>
                </a:lnTo>
                <a:lnTo>
                  <a:pt x="2598" y="37296"/>
                </a:lnTo>
                <a:lnTo>
                  <a:pt x="7777" y="45014"/>
                </a:lnTo>
                <a:lnTo>
                  <a:pt x="16844" y="50159"/>
                </a:lnTo>
                <a:lnTo>
                  <a:pt x="27200" y="52731"/>
                </a:lnTo>
                <a:lnTo>
                  <a:pt x="37575" y="50159"/>
                </a:lnTo>
                <a:lnTo>
                  <a:pt x="45333" y="45014"/>
                </a:lnTo>
                <a:lnTo>
                  <a:pt x="50512" y="37296"/>
                </a:lnTo>
                <a:lnTo>
                  <a:pt x="53111" y="27006"/>
                </a:lnTo>
                <a:lnTo>
                  <a:pt x="50512" y="16716"/>
                </a:lnTo>
                <a:lnTo>
                  <a:pt x="45333" y="7712"/>
                </a:lnTo>
                <a:lnTo>
                  <a:pt x="37575" y="2568"/>
                </a:lnTo>
                <a:lnTo>
                  <a:pt x="27200" y="0"/>
                </a:lnTo>
                <a:close/>
              </a:path>
            </a:pathLst>
          </a:custGeom>
          <a:solidFill>
            <a:srgbClr val="44C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32" name="Google Shape;432;p58"/>
          <p:cNvSpPr/>
          <p:nvPr/>
        </p:nvSpPr>
        <p:spPr>
          <a:xfrm>
            <a:off x="6351252" y="5478009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39" h="52070" extrusionOk="0">
                <a:moveTo>
                  <a:pt x="25910" y="0"/>
                </a:moveTo>
                <a:lnTo>
                  <a:pt x="15535" y="2586"/>
                </a:lnTo>
                <a:lnTo>
                  <a:pt x="7758" y="7725"/>
                </a:lnTo>
                <a:lnTo>
                  <a:pt x="2580" y="15450"/>
                </a:lnTo>
                <a:lnTo>
                  <a:pt x="0" y="25726"/>
                </a:lnTo>
                <a:lnTo>
                  <a:pt x="2580" y="36019"/>
                </a:lnTo>
                <a:lnTo>
                  <a:pt x="7758" y="43745"/>
                </a:lnTo>
                <a:lnTo>
                  <a:pt x="15535" y="48882"/>
                </a:lnTo>
                <a:lnTo>
                  <a:pt x="25910" y="51451"/>
                </a:lnTo>
                <a:lnTo>
                  <a:pt x="36267" y="48882"/>
                </a:lnTo>
                <a:lnTo>
                  <a:pt x="45333" y="43745"/>
                </a:lnTo>
                <a:lnTo>
                  <a:pt x="50512" y="36019"/>
                </a:lnTo>
                <a:lnTo>
                  <a:pt x="53111" y="25726"/>
                </a:lnTo>
                <a:lnTo>
                  <a:pt x="50512" y="15450"/>
                </a:lnTo>
                <a:lnTo>
                  <a:pt x="45333" y="7725"/>
                </a:lnTo>
                <a:lnTo>
                  <a:pt x="36267" y="2586"/>
                </a:lnTo>
                <a:lnTo>
                  <a:pt x="25910" y="0"/>
                </a:lnTo>
                <a:close/>
              </a:path>
            </a:pathLst>
          </a:custGeom>
          <a:solidFill>
            <a:srgbClr val="44C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33" name="Google Shape;433;p58"/>
          <p:cNvSpPr/>
          <p:nvPr/>
        </p:nvSpPr>
        <p:spPr>
          <a:xfrm>
            <a:off x="6164718" y="5622086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 extrusionOk="0">
                <a:moveTo>
                  <a:pt x="27200" y="0"/>
                </a:moveTo>
                <a:lnTo>
                  <a:pt x="16844" y="2568"/>
                </a:lnTo>
                <a:lnTo>
                  <a:pt x="7777" y="7712"/>
                </a:lnTo>
                <a:lnTo>
                  <a:pt x="2598" y="16716"/>
                </a:lnTo>
                <a:lnTo>
                  <a:pt x="0" y="27006"/>
                </a:lnTo>
                <a:lnTo>
                  <a:pt x="2598" y="37296"/>
                </a:lnTo>
                <a:lnTo>
                  <a:pt x="7777" y="45014"/>
                </a:lnTo>
                <a:lnTo>
                  <a:pt x="16844" y="50159"/>
                </a:lnTo>
                <a:lnTo>
                  <a:pt x="27200" y="52731"/>
                </a:lnTo>
                <a:lnTo>
                  <a:pt x="37557" y="50159"/>
                </a:lnTo>
                <a:lnTo>
                  <a:pt x="45335" y="45014"/>
                </a:lnTo>
                <a:lnTo>
                  <a:pt x="50512" y="37296"/>
                </a:lnTo>
                <a:lnTo>
                  <a:pt x="53111" y="27006"/>
                </a:lnTo>
                <a:lnTo>
                  <a:pt x="50512" y="16716"/>
                </a:lnTo>
                <a:lnTo>
                  <a:pt x="45335" y="7712"/>
                </a:lnTo>
                <a:lnTo>
                  <a:pt x="37557" y="2568"/>
                </a:lnTo>
                <a:lnTo>
                  <a:pt x="27200" y="0"/>
                </a:lnTo>
                <a:close/>
              </a:path>
            </a:pathLst>
          </a:custGeom>
          <a:solidFill>
            <a:srgbClr val="44C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34" name="Google Shape;434;p58"/>
          <p:cNvSpPr/>
          <p:nvPr/>
        </p:nvSpPr>
        <p:spPr>
          <a:xfrm>
            <a:off x="7031301" y="5478009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40" h="52070" extrusionOk="0">
                <a:moveTo>
                  <a:pt x="25892" y="0"/>
                </a:moveTo>
                <a:lnTo>
                  <a:pt x="15534" y="2586"/>
                </a:lnTo>
                <a:lnTo>
                  <a:pt x="7758" y="7725"/>
                </a:lnTo>
                <a:lnTo>
                  <a:pt x="2580" y="15450"/>
                </a:lnTo>
                <a:lnTo>
                  <a:pt x="0" y="25726"/>
                </a:lnTo>
                <a:lnTo>
                  <a:pt x="2580" y="36019"/>
                </a:lnTo>
                <a:lnTo>
                  <a:pt x="7758" y="43745"/>
                </a:lnTo>
                <a:lnTo>
                  <a:pt x="15534" y="48882"/>
                </a:lnTo>
                <a:lnTo>
                  <a:pt x="25892" y="51451"/>
                </a:lnTo>
                <a:lnTo>
                  <a:pt x="36267" y="48882"/>
                </a:lnTo>
                <a:lnTo>
                  <a:pt x="45333" y="43745"/>
                </a:lnTo>
                <a:lnTo>
                  <a:pt x="50512" y="36019"/>
                </a:lnTo>
                <a:lnTo>
                  <a:pt x="53092" y="25726"/>
                </a:lnTo>
                <a:lnTo>
                  <a:pt x="50512" y="15450"/>
                </a:lnTo>
                <a:lnTo>
                  <a:pt x="45333" y="7725"/>
                </a:lnTo>
                <a:lnTo>
                  <a:pt x="36267" y="2586"/>
                </a:lnTo>
                <a:lnTo>
                  <a:pt x="25892" y="0"/>
                </a:lnTo>
                <a:close/>
              </a:path>
            </a:pathLst>
          </a:custGeom>
          <a:solidFill>
            <a:srgbClr val="44C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35" name="Google Shape;435;p58"/>
          <p:cNvSpPr/>
          <p:nvPr/>
        </p:nvSpPr>
        <p:spPr>
          <a:xfrm>
            <a:off x="7128438" y="5622086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39" extrusionOk="0">
                <a:moveTo>
                  <a:pt x="25910" y="0"/>
                </a:moveTo>
                <a:lnTo>
                  <a:pt x="15553" y="2568"/>
                </a:lnTo>
                <a:lnTo>
                  <a:pt x="7776" y="7712"/>
                </a:lnTo>
                <a:lnTo>
                  <a:pt x="2598" y="16716"/>
                </a:lnTo>
                <a:lnTo>
                  <a:pt x="0" y="27006"/>
                </a:lnTo>
                <a:lnTo>
                  <a:pt x="2598" y="37296"/>
                </a:lnTo>
                <a:lnTo>
                  <a:pt x="7776" y="45014"/>
                </a:lnTo>
                <a:lnTo>
                  <a:pt x="15553" y="50159"/>
                </a:lnTo>
                <a:lnTo>
                  <a:pt x="25910" y="52731"/>
                </a:lnTo>
                <a:lnTo>
                  <a:pt x="36267" y="50159"/>
                </a:lnTo>
                <a:lnTo>
                  <a:pt x="45333" y="45014"/>
                </a:lnTo>
                <a:lnTo>
                  <a:pt x="50530" y="37296"/>
                </a:lnTo>
                <a:lnTo>
                  <a:pt x="53110" y="27006"/>
                </a:lnTo>
                <a:lnTo>
                  <a:pt x="50530" y="16716"/>
                </a:lnTo>
                <a:lnTo>
                  <a:pt x="45333" y="7712"/>
                </a:lnTo>
                <a:lnTo>
                  <a:pt x="36267" y="2568"/>
                </a:lnTo>
                <a:lnTo>
                  <a:pt x="25910" y="0"/>
                </a:lnTo>
                <a:close/>
              </a:path>
            </a:pathLst>
          </a:custGeom>
          <a:solidFill>
            <a:srgbClr val="44C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36" name="Google Shape;436;p58"/>
          <p:cNvSpPr/>
          <p:nvPr/>
        </p:nvSpPr>
        <p:spPr>
          <a:xfrm>
            <a:off x="7272218" y="5478009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 extrusionOk="0">
                <a:moveTo>
                  <a:pt x="25910" y="0"/>
                </a:moveTo>
                <a:lnTo>
                  <a:pt x="15553" y="2586"/>
                </a:lnTo>
                <a:lnTo>
                  <a:pt x="7776" y="7725"/>
                </a:lnTo>
                <a:lnTo>
                  <a:pt x="2598" y="15450"/>
                </a:lnTo>
                <a:lnTo>
                  <a:pt x="0" y="25726"/>
                </a:lnTo>
                <a:lnTo>
                  <a:pt x="2598" y="36019"/>
                </a:lnTo>
                <a:lnTo>
                  <a:pt x="7776" y="43745"/>
                </a:lnTo>
                <a:lnTo>
                  <a:pt x="15553" y="48882"/>
                </a:lnTo>
                <a:lnTo>
                  <a:pt x="25910" y="51451"/>
                </a:lnTo>
                <a:lnTo>
                  <a:pt x="36267" y="48882"/>
                </a:lnTo>
                <a:lnTo>
                  <a:pt x="44043" y="43745"/>
                </a:lnTo>
                <a:lnTo>
                  <a:pt x="49222" y="36019"/>
                </a:lnTo>
                <a:lnTo>
                  <a:pt x="51821" y="25726"/>
                </a:lnTo>
                <a:lnTo>
                  <a:pt x="49222" y="15450"/>
                </a:lnTo>
                <a:lnTo>
                  <a:pt x="44043" y="7725"/>
                </a:lnTo>
                <a:lnTo>
                  <a:pt x="36267" y="2586"/>
                </a:lnTo>
                <a:lnTo>
                  <a:pt x="25910" y="0"/>
                </a:lnTo>
                <a:close/>
              </a:path>
            </a:pathLst>
          </a:custGeom>
          <a:solidFill>
            <a:srgbClr val="44C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37" name="Google Shape;437;p58"/>
          <p:cNvSpPr/>
          <p:nvPr/>
        </p:nvSpPr>
        <p:spPr>
          <a:xfrm>
            <a:off x="7422484" y="5622086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39" extrusionOk="0">
                <a:moveTo>
                  <a:pt x="27199" y="0"/>
                </a:moveTo>
                <a:lnTo>
                  <a:pt x="16842" y="2568"/>
                </a:lnTo>
                <a:lnTo>
                  <a:pt x="7776" y="7712"/>
                </a:lnTo>
                <a:lnTo>
                  <a:pt x="2579" y="16716"/>
                </a:lnTo>
                <a:lnTo>
                  <a:pt x="0" y="27006"/>
                </a:lnTo>
                <a:lnTo>
                  <a:pt x="2579" y="37296"/>
                </a:lnTo>
                <a:lnTo>
                  <a:pt x="7776" y="45014"/>
                </a:lnTo>
                <a:lnTo>
                  <a:pt x="16842" y="50159"/>
                </a:lnTo>
                <a:lnTo>
                  <a:pt x="27199" y="52731"/>
                </a:lnTo>
                <a:lnTo>
                  <a:pt x="37556" y="50159"/>
                </a:lnTo>
                <a:lnTo>
                  <a:pt x="45333" y="45014"/>
                </a:lnTo>
                <a:lnTo>
                  <a:pt x="50511" y="37296"/>
                </a:lnTo>
                <a:lnTo>
                  <a:pt x="53110" y="27006"/>
                </a:lnTo>
                <a:lnTo>
                  <a:pt x="50511" y="16716"/>
                </a:lnTo>
                <a:lnTo>
                  <a:pt x="45333" y="7712"/>
                </a:lnTo>
                <a:lnTo>
                  <a:pt x="37556" y="2568"/>
                </a:lnTo>
                <a:lnTo>
                  <a:pt x="27199" y="0"/>
                </a:lnTo>
                <a:close/>
              </a:path>
            </a:pathLst>
          </a:custGeom>
          <a:solidFill>
            <a:srgbClr val="44C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38" name="Google Shape;438;p58"/>
          <p:cNvSpPr/>
          <p:nvPr/>
        </p:nvSpPr>
        <p:spPr>
          <a:xfrm>
            <a:off x="8365543" y="5417558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39" extrusionOk="0">
                <a:moveTo>
                  <a:pt x="27057" y="0"/>
                </a:moveTo>
                <a:lnTo>
                  <a:pt x="16844" y="2569"/>
                </a:lnTo>
                <a:lnTo>
                  <a:pt x="7705" y="7725"/>
                </a:lnTo>
                <a:lnTo>
                  <a:pt x="2508" y="15431"/>
                </a:lnTo>
                <a:lnTo>
                  <a:pt x="0" y="25725"/>
                </a:lnTo>
                <a:lnTo>
                  <a:pt x="2508" y="36019"/>
                </a:lnTo>
                <a:lnTo>
                  <a:pt x="7705" y="45020"/>
                </a:lnTo>
                <a:lnTo>
                  <a:pt x="16844" y="50175"/>
                </a:lnTo>
                <a:lnTo>
                  <a:pt x="27057" y="52744"/>
                </a:lnTo>
                <a:lnTo>
                  <a:pt x="37449" y="50175"/>
                </a:lnTo>
                <a:lnTo>
                  <a:pt x="45333" y="45020"/>
                </a:lnTo>
                <a:lnTo>
                  <a:pt x="50530" y="36019"/>
                </a:lnTo>
                <a:lnTo>
                  <a:pt x="53039" y="25725"/>
                </a:lnTo>
                <a:lnTo>
                  <a:pt x="50530" y="15431"/>
                </a:lnTo>
                <a:lnTo>
                  <a:pt x="45333" y="7725"/>
                </a:lnTo>
                <a:lnTo>
                  <a:pt x="37449" y="2569"/>
                </a:lnTo>
                <a:lnTo>
                  <a:pt x="27057" y="0"/>
                </a:lnTo>
                <a:close/>
              </a:path>
            </a:pathLst>
          </a:custGeom>
          <a:solidFill>
            <a:srgbClr val="44C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39" name="Google Shape;439;p58"/>
          <p:cNvSpPr/>
          <p:nvPr/>
        </p:nvSpPr>
        <p:spPr>
          <a:xfrm>
            <a:off x="8365543" y="5142303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39" extrusionOk="0">
                <a:moveTo>
                  <a:pt x="27057" y="0"/>
                </a:moveTo>
                <a:lnTo>
                  <a:pt x="16844" y="2569"/>
                </a:lnTo>
                <a:lnTo>
                  <a:pt x="7705" y="7707"/>
                </a:lnTo>
                <a:lnTo>
                  <a:pt x="2508" y="15431"/>
                </a:lnTo>
                <a:lnTo>
                  <a:pt x="0" y="25726"/>
                </a:lnTo>
                <a:lnTo>
                  <a:pt x="2508" y="36001"/>
                </a:lnTo>
                <a:lnTo>
                  <a:pt x="7705" y="45020"/>
                </a:lnTo>
                <a:lnTo>
                  <a:pt x="16844" y="50157"/>
                </a:lnTo>
                <a:lnTo>
                  <a:pt x="27057" y="52726"/>
                </a:lnTo>
                <a:lnTo>
                  <a:pt x="37449" y="50157"/>
                </a:lnTo>
                <a:lnTo>
                  <a:pt x="45333" y="45020"/>
                </a:lnTo>
                <a:lnTo>
                  <a:pt x="50530" y="36001"/>
                </a:lnTo>
                <a:lnTo>
                  <a:pt x="53039" y="25726"/>
                </a:lnTo>
                <a:lnTo>
                  <a:pt x="50530" y="15431"/>
                </a:lnTo>
                <a:lnTo>
                  <a:pt x="45333" y="7707"/>
                </a:lnTo>
                <a:lnTo>
                  <a:pt x="37449" y="2569"/>
                </a:lnTo>
                <a:lnTo>
                  <a:pt x="27057" y="0"/>
                </a:lnTo>
                <a:close/>
              </a:path>
            </a:pathLst>
          </a:custGeom>
          <a:solidFill>
            <a:srgbClr val="44C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40" name="Google Shape;440;p58"/>
          <p:cNvSpPr/>
          <p:nvPr/>
        </p:nvSpPr>
        <p:spPr>
          <a:xfrm>
            <a:off x="8365543" y="4885049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40" h="52070" extrusionOk="0">
                <a:moveTo>
                  <a:pt x="27057" y="0"/>
                </a:moveTo>
                <a:lnTo>
                  <a:pt x="16844" y="2569"/>
                </a:lnTo>
                <a:lnTo>
                  <a:pt x="7705" y="7707"/>
                </a:lnTo>
                <a:lnTo>
                  <a:pt x="2508" y="15431"/>
                </a:lnTo>
                <a:lnTo>
                  <a:pt x="0" y="25725"/>
                </a:lnTo>
                <a:lnTo>
                  <a:pt x="2508" y="36001"/>
                </a:lnTo>
                <a:lnTo>
                  <a:pt x="7705" y="43726"/>
                </a:lnTo>
                <a:lnTo>
                  <a:pt x="16844" y="48864"/>
                </a:lnTo>
                <a:lnTo>
                  <a:pt x="27057" y="51451"/>
                </a:lnTo>
                <a:lnTo>
                  <a:pt x="37449" y="48864"/>
                </a:lnTo>
                <a:lnTo>
                  <a:pt x="45333" y="43726"/>
                </a:lnTo>
                <a:lnTo>
                  <a:pt x="50530" y="36001"/>
                </a:lnTo>
                <a:lnTo>
                  <a:pt x="53039" y="25725"/>
                </a:lnTo>
                <a:lnTo>
                  <a:pt x="50530" y="15431"/>
                </a:lnTo>
                <a:lnTo>
                  <a:pt x="45333" y="7707"/>
                </a:lnTo>
                <a:lnTo>
                  <a:pt x="37449" y="2569"/>
                </a:lnTo>
                <a:lnTo>
                  <a:pt x="27057" y="0"/>
                </a:lnTo>
                <a:close/>
              </a:path>
            </a:pathLst>
          </a:custGeom>
          <a:solidFill>
            <a:srgbClr val="44C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41" name="Google Shape;441;p58"/>
          <p:cNvSpPr/>
          <p:nvPr/>
        </p:nvSpPr>
        <p:spPr>
          <a:xfrm>
            <a:off x="8365543" y="4627778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40" h="52070" extrusionOk="0">
                <a:moveTo>
                  <a:pt x="27057" y="0"/>
                </a:moveTo>
                <a:lnTo>
                  <a:pt x="16844" y="2586"/>
                </a:lnTo>
                <a:lnTo>
                  <a:pt x="7705" y="7724"/>
                </a:lnTo>
                <a:lnTo>
                  <a:pt x="2508" y="15449"/>
                </a:lnTo>
                <a:lnTo>
                  <a:pt x="0" y="25725"/>
                </a:lnTo>
                <a:lnTo>
                  <a:pt x="2508" y="36018"/>
                </a:lnTo>
                <a:lnTo>
                  <a:pt x="7705" y="43743"/>
                </a:lnTo>
                <a:lnTo>
                  <a:pt x="16844" y="48882"/>
                </a:lnTo>
                <a:lnTo>
                  <a:pt x="27057" y="51469"/>
                </a:lnTo>
                <a:lnTo>
                  <a:pt x="37449" y="48882"/>
                </a:lnTo>
                <a:lnTo>
                  <a:pt x="45333" y="43743"/>
                </a:lnTo>
                <a:lnTo>
                  <a:pt x="50530" y="36018"/>
                </a:lnTo>
                <a:lnTo>
                  <a:pt x="53039" y="25725"/>
                </a:lnTo>
                <a:lnTo>
                  <a:pt x="50530" y="15449"/>
                </a:lnTo>
                <a:lnTo>
                  <a:pt x="45333" y="7724"/>
                </a:lnTo>
                <a:lnTo>
                  <a:pt x="37449" y="2586"/>
                </a:lnTo>
                <a:lnTo>
                  <a:pt x="27057" y="0"/>
                </a:lnTo>
                <a:close/>
              </a:path>
            </a:pathLst>
          </a:custGeom>
          <a:solidFill>
            <a:srgbClr val="44C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42" name="Google Shape;442;p58"/>
          <p:cNvSpPr/>
          <p:nvPr/>
        </p:nvSpPr>
        <p:spPr>
          <a:xfrm>
            <a:off x="8365543" y="4369248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39" extrusionOk="0">
                <a:moveTo>
                  <a:pt x="27057" y="0"/>
                </a:moveTo>
                <a:lnTo>
                  <a:pt x="16844" y="2569"/>
                </a:lnTo>
                <a:lnTo>
                  <a:pt x="7705" y="7707"/>
                </a:lnTo>
                <a:lnTo>
                  <a:pt x="2508" y="16725"/>
                </a:lnTo>
                <a:lnTo>
                  <a:pt x="0" y="27001"/>
                </a:lnTo>
                <a:lnTo>
                  <a:pt x="2508" y="37294"/>
                </a:lnTo>
                <a:lnTo>
                  <a:pt x="7705" y="45020"/>
                </a:lnTo>
                <a:lnTo>
                  <a:pt x="16844" y="50157"/>
                </a:lnTo>
                <a:lnTo>
                  <a:pt x="27057" y="52726"/>
                </a:lnTo>
                <a:lnTo>
                  <a:pt x="37449" y="50157"/>
                </a:lnTo>
                <a:lnTo>
                  <a:pt x="45333" y="45020"/>
                </a:lnTo>
                <a:lnTo>
                  <a:pt x="50530" y="37294"/>
                </a:lnTo>
                <a:lnTo>
                  <a:pt x="53039" y="27001"/>
                </a:lnTo>
                <a:lnTo>
                  <a:pt x="50530" y="16725"/>
                </a:lnTo>
                <a:lnTo>
                  <a:pt x="45333" y="7707"/>
                </a:lnTo>
                <a:lnTo>
                  <a:pt x="37449" y="2569"/>
                </a:lnTo>
                <a:lnTo>
                  <a:pt x="27057" y="0"/>
                </a:lnTo>
                <a:close/>
              </a:path>
            </a:pathLst>
          </a:custGeom>
          <a:solidFill>
            <a:srgbClr val="44C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43" name="Google Shape;443;p58"/>
          <p:cNvSpPr/>
          <p:nvPr/>
        </p:nvSpPr>
        <p:spPr>
          <a:xfrm>
            <a:off x="8365543" y="4111994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39" extrusionOk="0">
                <a:moveTo>
                  <a:pt x="27057" y="0"/>
                </a:moveTo>
                <a:lnTo>
                  <a:pt x="16844" y="2569"/>
                </a:lnTo>
                <a:lnTo>
                  <a:pt x="7705" y="7707"/>
                </a:lnTo>
                <a:lnTo>
                  <a:pt x="2508" y="15431"/>
                </a:lnTo>
                <a:lnTo>
                  <a:pt x="0" y="25726"/>
                </a:lnTo>
                <a:lnTo>
                  <a:pt x="2508" y="36019"/>
                </a:lnTo>
                <a:lnTo>
                  <a:pt x="7705" y="45020"/>
                </a:lnTo>
                <a:lnTo>
                  <a:pt x="16844" y="50157"/>
                </a:lnTo>
                <a:lnTo>
                  <a:pt x="27057" y="52726"/>
                </a:lnTo>
                <a:lnTo>
                  <a:pt x="37449" y="50157"/>
                </a:lnTo>
                <a:lnTo>
                  <a:pt x="45333" y="45020"/>
                </a:lnTo>
                <a:lnTo>
                  <a:pt x="50530" y="36019"/>
                </a:lnTo>
                <a:lnTo>
                  <a:pt x="53039" y="25726"/>
                </a:lnTo>
                <a:lnTo>
                  <a:pt x="50530" y="15431"/>
                </a:lnTo>
                <a:lnTo>
                  <a:pt x="45333" y="7707"/>
                </a:lnTo>
                <a:lnTo>
                  <a:pt x="37449" y="2569"/>
                </a:lnTo>
                <a:lnTo>
                  <a:pt x="27057" y="0"/>
                </a:lnTo>
                <a:close/>
              </a:path>
            </a:pathLst>
          </a:custGeom>
          <a:solidFill>
            <a:srgbClr val="44C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44" name="Google Shape;444;p58"/>
          <p:cNvSpPr/>
          <p:nvPr/>
        </p:nvSpPr>
        <p:spPr>
          <a:xfrm>
            <a:off x="8365543" y="3857219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39" extrusionOk="0">
                <a:moveTo>
                  <a:pt x="27057" y="0"/>
                </a:moveTo>
                <a:lnTo>
                  <a:pt x="16844" y="2694"/>
                </a:lnTo>
                <a:lnTo>
                  <a:pt x="7705" y="7725"/>
                </a:lnTo>
                <a:lnTo>
                  <a:pt x="2508" y="16887"/>
                </a:lnTo>
                <a:lnTo>
                  <a:pt x="0" y="27127"/>
                </a:lnTo>
                <a:lnTo>
                  <a:pt x="2508" y="37367"/>
                </a:lnTo>
                <a:lnTo>
                  <a:pt x="7705" y="45091"/>
                </a:lnTo>
                <a:lnTo>
                  <a:pt x="16844" y="50300"/>
                </a:lnTo>
                <a:lnTo>
                  <a:pt x="27057" y="52816"/>
                </a:lnTo>
                <a:lnTo>
                  <a:pt x="37449" y="50300"/>
                </a:lnTo>
                <a:lnTo>
                  <a:pt x="45333" y="45091"/>
                </a:lnTo>
                <a:lnTo>
                  <a:pt x="50530" y="37367"/>
                </a:lnTo>
                <a:lnTo>
                  <a:pt x="53039" y="27127"/>
                </a:lnTo>
                <a:lnTo>
                  <a:pt x="50530" y="16887"/>
                </a:lnTo>
                <a:lnTo>
                  <a:pt x="45333" y="7725"/>
                </a:lnTo>
                <a:lnTo>
                  <a:pt x="37449" y="2694"/>
                </a:lnTo>
                <a:lnTo>
                  <a:pt x="27057" y="0"/>
                </a:lnTo>
                <a:close/>
              </a:path>
            </a:pathLst>
          </a:custGeom>
          <a:solidFill>
            <a:srgbClr val="44C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45" name="Google Shape;445;p58"/>
          <p:cNvSpPr/>
          <p:nvPr/>
        </p:nvSpPr>
        <p:spPr>
          <a:xfrm>
            <a:off x="6081820" y="5417558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 extrusionOk="0">
                <a:moveTo>
                  <a:pt x="25906" y="0"/>
                </a:moveTo>
                <a:lnTo>
                  <a:pt x="15543" y="2569"/>
                </a:lnTo>
                <a:lnTo>
                  <a:pt x="7771" y="7725"/>
                </a:lnTo>
                <a:lnTo>
                  <a:pt x="2590" y="15431"/>
                </a:lnTo>
                <a:lnTo>
                  <a:pt x="0" y="25725"/>
                </a:lnTo>
                <a:lnTo>
                  <a:pt x="2590" y="36019"/>
                </a:lnTo>
                <a:lnTo>
                  <a:pt x="7771" y="45020"/>
                </a:lnTo>
                <a:lnTo>
                  <a:pt x="15543" y="50175"/>
                </a:lnTo>
                <a:lnTo>
                  <a:pt x="25906" y="52744"/>
                </a:lnTo>
                <a:lnTo>
                  <a:pt x="36268" y="50175"/>
                </a:lnTo>
                <a:lnTo>
                  <a:pt x="45335" y="45020"/>
                </a:lnTo>
                <a:lnTo>
                  <a:pt x="50518" y="36019"/>
                </a:lnTo>
                <a:lnTo>
                  <a:pt x="53108" y="25725"/>
                </a:lnTo>
                <a:lnTo>
                  <a:pt x="50518" y="15431"/>
                </a:lnTo>
                <a:lnTo>
                  <a:pt x="45335" y="7725"/>
                </a:lnTo>
                <a:lnTo>
                  <a:pt x="36268" y="2569"/>
                </a:lnTo>
                <a:lnTo>
                  <a:pt x="25906" y="0"/>
                </a:lnTo>
                <a:close/>
              </a:path>
            </a:pathLst>
          </a:custGeom>
          <a:solidFill>
            <a:srgbClr val="44C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46" name="Google Shape;446;p58"/>
          <p:cNvSpPr/>
          <p:nvPr/>
        </p:nvSpPr>
        <p:spPr>
          <a:xfrm>
            <a:off x="6081820" y="5148734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 extrusionOk="0">
                <a:moveTo>
                  <a:pt x="25906" y="0"/>
                </a:moveTo>
                <a:lnTo>
                  <a:pt x="15543" y="2569"/>
                </a:lnTo>
                <a:lnTo>
                  <a:pt x="7771" y="7707"/>
                </a:lnTo>
                <a:lnTo>
                  <a:pt x="2590" y="16708"/>
                </a:lnTo>
                <a:lnTo>
                  <a:pt x="0" y="27001"/>
                </a:lnTo>
                <a:lnTo>
                  <a:pt x="2590" y="37294"/>
                </a:lnTo>
                <a:lnTo>
                  <a:pt x="7771" y="45020"/>
                </a:lnTo>
                <a:lnTo>
                  <a:pt x="15543" y="50157"/>
                </a:lnTo>
                <a:lnTo>
                  <a:pt x="25906" y="52726"/>
                </a:lnTo>
                <a:lnTo>
                  <a:pt x="36268" y="50157"/>
                </a:lnTo>
                <a:lnTo>
                  <a:pt x="45335" y="45020"/>
                </a:lnTo>
                <a:lnTo>
                  <a:pt x="50518" y="37294"/>
                </a:lnTo>
                <a:lnTo>
                  <a:pt x="53108" y="27001"/>
                </a:lnTo>
                <a:lnTo>
                  <a:pt x="50518" y="16708"/>
                </a:lnTo>
                <a:lnTo>
                  <a:pt x="45335" y="7707"/>
                </a:lnTo>
                <a:lnTo>
                  <a:pt x="36268" y="2569"/>
                </a:lnTo>
                <a:lnTo>
                  <a:pt x="25906" y="0"/>
                </a:lnTo>
                <a:close/>
              </a:path>
            </a:pathLst>
          </a:custGeom>
          <a:solidFill>
            <a:srgbClr val="44C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47" name="Google Shape;447;p58"/>
          <p:cNvSpPr/>
          <p:nvPr/>
        </p:nvSpPr>
        <p:spPr>
          <a:xfrm>
            <a:off x="6081820" y="4891481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 extrusionOk="0">
                <a:moveTo>
                  <a:pt x="25906" y="0"/>
                </a:moveTo>
                <a:lnTo>
                  <a:pt x="15543" y="2569"/>
                </a:lnTo>
                <a:lnTo>
                  <a:pt x="7771" y="7707"/>
                </a:lnTo>
                <a:lnTo>
                  <a:pt x="2590" y="16708"/>
                </a:lnTo>
                <a:lnTo>
                  <a:pt x="0" y="27001"/>
                </a:lnTo>
                <a:lnTo>
                  <a:pt x="2590" y="37294"/>
                </a:lnTo>
                <a:lnTo>
                  <a:pt x="7771" y="45020"/>
                </a:lnTo>
                <a:lnTo>
                  <a:pt x="15543" y="50157"/>
                </a:lnTo>
                <a:lnTo>
                  <a:pt x="25906" y="52726"/>
                </a:lnTo>
                <a:lnTo>
                  <a:pt x="36268" y="50157"/>
                </a:lnTo>
                <a:lnTo>
                  <a:pt x="45335" y="45020"/>
                </a:lnTo>
                <a:lnTo>
                  <a:pt x="50518" y="37294"/>
                </a:lnTo>
                <a:lnTo>
                  <a:pt x="53108" y="27001"/>
                </a:lnTo>
                <a:lnTo>
                  <a:pt x="50518" y="16708"/>
                </a:lnTo>
                <a:lnTo>
                  <a:pt x="45335" y="7707"/>
                </a:lnTo>
                <a:lnTo>
                  <a:pt x="36268" y="2569"/>
                </a:lnTo>
                <a:lnTo>
                  <a:pt x="25906" y="0"/>
                </a:lnTo>
                <a:close/>
              </a:path>
            </a:pathLst>
          </a:custGeom>
          <a:solidFill>
            <a:srgbClr val="44C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48" name="Google Shape;448;p58"/>
          <p:cNvSpPr/>
          <p:nvPr/>
        </p:nvSpPr>
        <p:spPr>
          <a:xfrm>
            <a:off x="6081820" y="4634209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 extrusionOk="0">
                <a:moveTo>
                  <a:pt x="25906" y="0"/>
                </a:moveTo>
                <a:lnTo>
                  <a:pt x="15543" y="2586"/>
                </a:lnTo>
                <a:lnTo>
                  <a:pt x="7771" y="7725"/>
                </a:lnTo>
                <a:lnTo>
                  <a:pt x="2590" y="15449"/>
                </a:lnTo>
                <a:lnTo>
                  <a:pt x="0" y="25725"/>
                </a:lnTo>
                <a:lnTo>
                  <a:pt x="2590" y="36019"/>
                </a:lnTo>
                <a:lnTo>
                  <a:pt x="7771" y="45038"/>
                </a:lnTo>
                <a:lnTo>
                  <a:pt x="15543" y="50175"/>
                </a:lnTo>
                <a:lnTo>
                  <a:pt x="25906" y="52744"/>
                </a:lnTo>
                <a:lnTo>
                  <a:pt x="36268" y="50175"/>
                </a:lnTo>
                <a:lnTo>
                  <a:pt x="45335" y="45038"/>
                </a:lnTo>
                <a:lnTo>
                  <a:pt x="50518" y="36019"/>
                </a:lnTo>
                <a:lnTo>
                  <a:pt x="53108" y="25725"/>
                </a:lnTo>
                <a:lnTo>
                  <a:pt x="50518" y="15449"/>
                </a:lnTo>
                <a:lnTo>
                  <a:pt x="45335" y="7725"/>
                </a:lnTo>
                <a:lnTo>
                  <a:pt x="36268" y="2586"/>
                </a:lnTo>
                <a:lnTo>
                  <a:pt x="25906" y="0"/>
                </a:lnTo>
                <a:close/>
              </a:path>
            </a:pathLst>
          </a:custGeom>
          <a:solidFill>
            <a:srgbClr val="44C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49" name="Google Shape;449;p58"/>
          <p:cNvSpPr/>
          <p:nvPr/>
        </p:nvSpPr>
        <p:spPr>
          <a:xfrm>
            <a:off x="6081820" y="4376956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39" h="52070" extrusionOk="0">
                <a:moveTo>
                  <a:pt x="25906" y="0"/>
                </a:moveTo>
                <a:lnTo>
                  <a:pt x="15543" y="2586"/>
                </a:lnTo>
                <a:lnTo>
                  <a:pt x="7771" y="7724"/>
                </a:lnTo>
                <a:lnTo>
                  <a:pt x="2590" y="15449"/>
                </a:lnTo>
                <a:lnTo>
                  <a:pt x="0" y="25725"/>
                </a:lnTo>
                <a:lnTo>
                  <a:pt x="2590" y="36018"/>
                </a:lnTo>
                <a:lnTo>
                  <a:pt x="7771" y="43743"/>
                </a:lnTo>
                <a:lnTo>
                  <a:pt x="15543" y="48882"/>
                </a:lnTo>
                <a:lnTo>
                  <a:pt x="25906" y="51450"/>
                </a:lnTo>
                <a:lnTo>
                  <a:pt x="36268" y="48882"/>
                </a:lnTo>
                <a:lnTo>
                  <a:pt x="45335" y="43743"/>
                </a:lnTo>
                <a:lnTo>
                  <a:pt x="50518" y="36018"/>
                </a:lnTo>
                <a:lnTo>
                  <a:pt x="53108" y="25725"/>
                </a:lnTo>
                <a:lnTo>
                  <a:pt x="50518" y="15449"/>
                </a:lnTo>
                <a:lnTo>
                  <a:pt x="45335" y="7724"/>
                </a:lnTo>
                <a:lnTo>
                  <a:pt x="36268" y="2586"/>
                </a:lnTo>
                <a:lnTo>
                  <a:pt x="25906" y="0"/>
                </a:lnTo>
                <a:close/>
              </a:path>
            </a:pathLst>
          </a:custGeom>
          <a:solidFill>
            <a:srgbClr val="44C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50" name="Google Shape;450;p58"/>
          <p:cNvSpPr/>
          <p:nvPr/>
        </p:nvSpPr>
        <p:spPr>
          <a:xfrm>
            <a:off x="6081820" y="4118425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 extrusionOk="0">
                <a:moveTo>
                  <a:pt x="25906" y="0"/>
                </a:moveTo>
                <a:lnTo>
                  <a:pt x="15543" y="2569"/>
                </a:lnTo>
                <a:lnTo>
                  <a:pt x="7771" y="7707"/>
                </a:lnTo>
                <a:lnTo>
                  <a:pt x="2590" y="16725"/>
                </a:lnTo>
                <a:lnTo>
                  <a:pt x="0" y="27001"/>
                </a:lnTo>
                <a:lnTo>
                  <a:pt x="2590" y="37294"/>
                </a:lnTo>
                <a:lnTo>
                  <a:pt x="7771" y="45020"/>
                </a:lnTo>
                <a:lnTo>
                  <a:pt x="15543" y="50157"/>
                </a:lnTo>
                <a:lnTo>
                  <a:pt x="25906" y="52726"/>
                </a:lnTo>
                <a:lnTo>
                  <a:pt x="36268" y="50157"/>
                </a:lnTo>
                <a:lnTo>
                  <a:pt x="45335" y="45020"/>
                </a:lnTo>
                <a:lnTo>
                  <a:pt x="50518" y="37294"/>
                </a:lnTo>
                <a:lnTo>
                  <a:pt x="53108" y="27001"/>
                </a:lnTo>
                <a:lnTo>
                  <a:pt x="50518" y="16725"/>
                </a:lnTo>
                <a:lnTo>
                  <a:pt x="45335" y="7707"/>
                </a:lnTo>
                <a:lnTo>
                  <a:pt x="36268" y="2569"/>
                </a:lnTo>
                <a:lnTo>
                  <a:pt x="25906" y="0"/>
                </a:lnTo>
                <a:close/>
              </a:path>
            </a:pathLst>
          </a:custGeom>
          <a:solidFill>
            <a:srgbClr val="44C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51" name="Google Shape;451;p58"/>
          <p:cNvSpPr/>
          <p:nvPr/>
        </p:nvSpPr>
        <p:spPr>
          <a:xfrm>
            <a:off x="6081820" y="3864945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 extrusionOk="0">
                <a:moveTo>
                  <a:pt x="25906" y="0"/>
                </a:moveTo>
                <a:lnTo>
                  <a:pt x="15543" y="2694"/>
                </a:lnTo>
                <a:lnTo>
                  <a:pt x="7771" y="7724"/>
                </a:lnTo>
                <a:lnTo>
                  <a:pt x="2590" y="15449"/>
                </a:lnTo>
                <a:lnTo>
                  <a:pt x="0" y="25868"/>
                </a:lnTo>
                <a:lnTo>
                  <a:pt x="2590" y="36108"/>
                </a:lnTo>
                <a:lnTo>
                  <a:pt x="7771" y="45091"/>
                </a:lnTo>
                <a:lnTo>
                  <a:pt x="15543" y="50300"/>
                </a:lnTo>
                <a:lnTo>
                  <a:pt x="25906" y="52815"/>
                </a:lnTo>
                <a:lnTo>
                  <a:pt x="36268" y="50300"/>
                </a:lnTo>
                <a:lnTo>
                  <a:pt x="45335" y="45091"/>
                </a:lnTo>
                <a:lnTo>
                  <a:pt x="50518" y="36108"/>
                </a:lnTo>
                <a:lnTo>
                  <a:pt x="53108" y="25868"/>
                </a:lnTo>
                <a:lnTo>
                  <a:pt x="50518" y="15449"/>
                </a:lnTo>
                <a:lnTo>
                  <a:pt x="45335" y="7724"/>
                </a:lnTo>
                <a:lnTo>
                  <a:pt x="36268" y="2694"/>
                </a:lnTo>
                <a:lnTo>
                  <a:pt x="25906" y="0"/>
                </a:lnTo>
                <a:close/>
              </a:path>
            </a:pathLst>
          </a:custGeom>
          <a:solidFill>
            <a:srgbClr val="44C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52" name="Google Shape;452;p58"/>
          <p:cNvSpPr/>
          <p:nvPr/>
        </p:nvSpPr>
        <p:spPr>
          <a:xfrm>
            <a:off x="6309788" y="3764701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 extrusionOk="0">
                <a:moveTo>
                  <a:pt x="25910" y="0"/>
                </a:moveTo>
                <a:lnTo>
                  <a:pt x="15553" y="2515"/>
                </a:lnTo>
                <a:lnTo>
                  <a:pt x="7777" y="7725"/>
                </a:lnTo>
                <a:lnTo>
                  <a:pt x="2598" y="16708"/>
                </a:lnTo>
                <a:lnTo>
                  <a:pt x="0" y="26948"/>
                </a:lnTo>
                <a:lnTo>
                  <a:pt x="2598" y="37367"/>
                </a:lnTo>
                <a:lnTo>
                  <a:pt x="7777" y="45091"/>
                </a:lnTo>
                <a:lnTo>
                  <a:pt x="15553" y="50121"/>
                </a:lnTo>
                <a:lnTo>
                  <a:pt x="25910" y="52816"/>
                </a:lnTo>
                <a:lnTo>
                  <a:pt x="36285" y="50121"/>
                </a:lnTo>
                <a:lnTo>
                  <a:pt x="45352" y="45091"/>
                </a:lnTo>
                <a:lnTo>
                  <a:pt x="50530" y="37367"/>
                </a:lnTo>
                <a:lnTo>
                  <a:pt x="53111" y="26948"/>
                </a:lnTo>
                <a:lnTo>
                  <a:pt x="50530" y="16708"/>
                </a:lnTo>
                <a:lnTo>
                  <a:pt x="45352" y="7725"/>
                </a:lnTo>
                <a:lnTo>
                  <a:pt x="36285" y="2515"/>
                </a:lnTo>
                <a:lnTo>
                  <a:pt x="25910" y="0"/>
                </a:lnTo>
                <a:close/>
              </a:path>
            </a:pathLst>
          </a:custGeom>
          <a:solidFill>
            <a:srgbClr val="44C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53" name="Google Shape;453;p58"/>
          <p:cNvSpPr/>
          <p:nvPr/>
        </p:nvSpPr>
        <p:spPr>
          <a:xfrm>
            <a:off x="6544254" y="3796859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39" extrusionOk="0">
                <a:moveTo>
                  <a:pt x="27200" y="0"/>
                </a:moveTo>
                <a:lnTo>
                  <a:pt x="16844" y="2514"/>
                </a:lnTo>
                <a:lnTo>
                  <a:pt x="7776" y="7724"/>
                </a:lnTo>
                <a:lnTo>
                  <a:pt x="2580" y="16706"/>
                </a:lnTo>
                <a:lnTo>
                  <a:pt x="0" y="26946"/>
                </a:lnTo>
                <a:lnTo>
                  <a:pt x="2580" y="37365"/>
                </a:lnTo>
                <a:lnTo>
                  <a:pt x="7776" y="45091"/>
                </a:lnTo>
                <a:lnTo>
                  <a:pt x="16844" y="50120"/>
                </a:lnTo>
                <a:lnTo>
                  <a:pt x="27200" y="52815"/>
                </a:lnTo>
                <a:lnTo>
                  <a:pt x="37557" y="50120"/>
                </a:lnTo>
                <a:lnTo>
                  <a:pt x="45333" y="45091"/>
                </a:lnTo>
                <a:lnTo>
                  <a:pt x="50512" y="37365"/>
                </a:lnTo>
                <a:lnTo>
                  <a:pt x="53111" y="26946"/>
                </a:lnTo>
                <a:lnTo>
                  <a:pt x="50512" y="16706"/>
                </a:lnTo>
                <a:lnTo>
                  <a:pt x="45333" y="7724"/>
                </a:lnTo>
                <a:lnTo>
                  <a:pt x="37557" y="2514"/>
                </a:lnTo>
                <a:lnTo>
                  <a:pt x="27200" y="0"/>
                </a:lnTo>
                <a:close/>
              </a:path>
            </a:pathLst>
          </a:custGeom>
          <a:solidFill>
            <a:srgbClr val="44C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54" name="Google Shape;454;p58"/>
          <p:cNvSpPr/>
          <p:nvPr/>
        </p:nvSpPr>
        <p:spPr>
          <a:xfrm>
            <a:off x="6827925" y="3764701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39" extrusionOk="0">
                <a:moveTo>
                  <a:pt x="25909" y="0"/>
                </a:moveTo>
                <a:lnTo>
                  <a:pt x="15552" y="2515"/>
                </a:lnTo>
                <a:lnTo>
                  <a:pt x="7776" y="7725"/>
                </a:lnTo>
                <a:lnTo>
                  <a:pt x="2597" y="16708"/>
                </a:lnTo>
                <a:lnTo>
                  <a:pt x="0" y="26948"/>
                </a:lnTo>
                <a:lnTo>
                  <a:pt x="2597" y="37367"/>
                </a:lnTo>
                <a:lnTo>
                  <a:pt x="7776" y="45091"/>
                </a:lnTo>
                <a:lnTo>
                  <a:pt x="15552" y="50121"/>
                </a:lnTo>
                <a:lnTo>
                  <a:pt x="25909" y="52816"/>
                </a:lnTo>
                <a:lnTo>
                  <a:pt x="36267" y="50121"/>
                </a:lnTo>
                <a:lnTo>
                  <a:pt x="45333" y="45091"/>
                </a:lnTo>
                <a:lnTo>
                  <a:pt x="50511" y="37367"/>
                </a:lnTo>
                <a:lnTo>
                  <a:pt x="53110" y="26948"/>
                </a:lnTo>
                <a:lnTo>
                  <a:pt x="50511" y="16708"/>
                </a:lnTo>
                <a:lnTo>
                  <a:pt x="45333" y="7725"/>
                </a:lnTo>
                <a:lnTo>
                  <a:pt x="36267" y="2515"/>
                </a:lnTo>
                <a:lnTo>
                  <a:pt x="25909" y="0"/>
                </a:lnTo>
                <a:close/>
              </a:path>
            </a:pathLst>
          </a:custGeom>
          <a:solidFill>
            <a:srgbClr val="44C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55" name="Google Shape;455;p58"/>
          <p:cNvSpPr/>
          <p:nvPr/>
        </p:nvSpPr>
        <p:spPr>
          <a:xfrm>
            <a:off x="7062372" y="3796859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39" extrusionOk="0">
                <a:moveTo>
                  <a:pt x="27218" y="0"/>
                </a:moveTo>
                <a:lnTo>
                  <a:pt x="16844" y="2514"/>
                </a:lnTo>
                <a:lnTo>
                  <a:pt x="7777" y="7724"/>
                </a:lnTo>
                <a:lnTo>
                  <a:pt x="2598" y="16706"/>
                </a:lnTo>
                <a:lnTo>
                  <a:pt x="0" y="26946"/>
                </a:lnTo>
                <a:lnTo>
                  <a:pt x="2598" y="37365"/>
                </a:lnTo>
                <a:lnTo>
                  <a:pt x="7777" y="45091"/>
                </a:lnTo>
                <a:lnTo>
                  <a:pt x="16844" y="50120"/>
                </a:lnTo>
                <a:lnTo>
                  <a:pt x="27218" y="52815"/>
                </a:lnTo>
                <a:lnTo>
                  <a:pt x="37575" y="50120"/>
                </a:lnTo>
                <a:lnTo>
                  <a:pt x="45352" y="45091"/>
                </a:lnTo>
                <a:lnTo>
                  <a:pt x="50530" y="37365"/>
                </a:lnTo>
                <a:lnTo>
                  <a:pt x="53111" y="26946"/>
                </a:lnTo>
                <a:lnTo>
                  <a:pt x="50530" y="16706"/>
                </a:lnTo>
                <a:lnTo>
                  <a:pt x="45352" y="7724"/>
                </a:lnTo>
                <a:lnTo>
                  <a:pt x="37575" y="2514"/>
                </a:lnTo>
                <a:lnTo>
                  <a:pt x="27218" y="0"/>
                </a:lnTo>
                <a:close/>
              </a:path>
            </a:pathLst>
          </a:custGeom>
          <a:solidFill>
            <a:srgbClr val="44C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56" name="Google Shape;456;p58"/>
          <p:cNvSpPr/>
          <p:nvPr/>
        </p:nvSpPr>
        <p:spPr>
          <a:xfrm>
            <a:off x="7338283" y="3764701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 extrusionOk="0">
                <a:moveTo>
                  <a:pt x="25910" y="0"/>
                </a:moveTo>
                <a:lnTo>
                  <a:pt x="15553" y="2515"/>
                </a:lnTo>
                <a:lnTo>
                  <a:pt x="7777" y="7725"/>
                </a:lnTo>
                <a:lnTo>
                  <a:pt x="2598" y="16708"/>
                </a:lnTo>
                <a:lnTo>
                  <a:pt x="0" y="26948"/>
                </a:lnTo>
                <a:lnTo>
                  <a:pt x="2598" y="37367"/>
                </a:lnTo>
                <a:lnTo>
                  <a:pt x="7777" y="45091"/>
                </a:lnTo>
                <a:lnTo>
                  <a:pt x="15553" y="50121"/>
                </a:lnTo>
                <a:lnTo>
                  <a:pt x="25910" y="52816"/>
                </a:lnTo>
                <a:lnTo>
                  <a:pt x="36267" y="50121"/>
                </a:lnTo>
                <a:lnTo>
                  <a:pt x="44044" y="45091"/>
                </a:lnTo>
                <a:lnTo>
                  <a:pt x="49222" y="37367"/>
                </a:lnTo>
                <a:lnTo>
                  <a:pt x="51821" y="26948"/>
                </a:lnTo>
                <a:lnTo>
                  <a:pt x="49222" y="16708"/>
                </a:lnTo>
                <a:lnTo>
                  <a:pt x="44044" y="7725"/>
                </a:lnTo>
                <a:lnTo>
                  <a:pt x="36267" y="2515"/>
                </a:lnTo>
                <a:lnTo>
                  <a:pt x="25910" y="0"/>
                </a:lnTo>
                <a:close/>
              </a:path>
            </a:pathLst>
          </a:custGeom>
          <a:solidFill>
            <a:srgbClr val="44C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57" name="Google Shape;457;p58"/>
          <p:cNvSpPr/>
          <p:nvPr/>
        </p:nvSpPr>
        <p:spPr>
          <a:xfrm>
            <a:off x="7572731" y="3796859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39" extrusionOk="0">
                <a:moveTo>
                  <a:pt x="25910" y="0"/>
                </a:moveTo>
                <a:lnTo>
                  <a:pt x="15553" y="2514"/>
                </a:lnTo>
                <a:lnTo>
                  <a:pt x="7776" y="7724"/>
                </a:lnTo>
                <a:lnTo>
                  <a:pt x="2598" y="16706"/>
                </a:lnTo>
                <a:lnTo>
                  <a:pt x="0" y="26946"/>
                </a:lnTo>
                <a:lnTo>
                  <a:pt x="2598" y="37365"/>
                </a:lnTo>
                <a:lnTo>
                  <a:pt x="7776" y="45091"/>
                </a:lnTo>
                <a:lnTo>
                  <a:pt x="15553" y="50120"/>
                </a:lnTo>
                <a:lnTo>
                  <a:pt x="25910" y="52815"/>
                </a:lnTo>
                <a:lnTo>
                  <a:pt x="36285" y="50120"/>
                </a:lnTo>
                <a:lnTo>
                  <a:pt x="45351" y="45091"/>
                </a:lnTo>
                <a:lnTo>
                  <a:pt x="50530" y="37365"/>
                </a:lnTo>
                <a:lnTo>
                  <a:pt x="53111" y="26946"/>
                </a:lnTo>
                <a:lnTo>
                  <a:pt x="50530" y="16706"/>
                </a:lnTo>
                <a:lnTo>
                  <a:pt x="45351" y="7724"/>
                </a:lnTo>
                <a:lnTo>
                  <a:pt x="36285" y="2514"/>
                </a:lnTo>
                <a:lnTo>
                  <a:pt x="25910" y="0"/>
                </a:lnTo>
                <a:close/>
              </a:path>
            </a:pathLst>
          </a:custGeom>
          <a:solidFill>
            <a:srgbClr val="44C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58" name="Google Shape;458;p58"/>
          <p:cNvSpPr/>
          <p:nvPr/>
        </p:nvSpPr>
        <p:spPr>
          <a:xfrm>
            <a:off x="7856473" y="3764701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 extrusionOk="0">
                <a:moveTo>
                  <a:pt x="25802" y="0"/>
                </a:moveTo>
                <a:lnTo>
                  <a:pt x="15410" y="2515"/>
                </a:lnTo>
                <a:lnTo>
                  <a:pt x="7705" y="7725"/>
                </a:lnTo>
                <a:lnTo>
                  <a:pt x="2508" y="16708"/>
                </a:lnTo>
                <a:lnTo>
                  <a:pt x="0" y="26948"/>
                </a:lnTo>
                <a:lnTo>
                  <a:pt x="2508" y="37367"/>
                </a:lnTo>
                <a:lnTo>
                  <a:pt x="7705" y="45091"/>
                </a:lnTo>
                <a:lnTo>
                  <a:pt x="15410" y="50121"/>
                </a:lnTo>
                <a:lnTo>
                  <a:pt x="25802" y="52816"/>
                </a:lnTo>
                <a:lnTo>
                  <a:pt x="36196" y="50121"/>
                </a:lnTo>
                <a:lnTo>
                  <a:pt x="43901" y="45091"/>
                </a:lnTo>
                <a:lnTo>
                  <a:pt x="49096" y="37367"/>
                </a:lnTo>
                <a:lnTo>
                  <a:pt x="51785" y="26948"/>
                </a:lnTo>
                <a:lnTo>
                  <a:pt x="49096" y="16708"/>
                </a:lnTo>
                <a:lnTo>
                  <a:pt x="43901" y="7725"/>
                </a:lnTo>
                <a:lnTo>
                  <a:pt x="36196" y="2515"/>
                </a:lnTo>
                <a:lnTo>
                  <a:pt x="25802" y="0"/>
                </a:lnTo>
                <a:close/>
              </a:path>
            </a:pathLst>
          </a:custGeom>
          <a:solidFill>
            <a:srgbClr val="44C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59" name="Google Shape;459;p58"/>
          <p:cNvSpPr/>
          <p:nvPr/>
        </p:nvSpPr>
        <p:spPr>
          <a:xfrm>
            <a:off x="8090850" y="3796859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39" extrusionOk="0">
                <a:moveTo>
                  <a:pt x="25982" y="0"/>
                </a:moveTo>
                <a:lnTo>
                  <a:pt x="15589" y="2514"/>
                </a:lnTo>
                <a:lnTo>
                  <a:pt x="7705" y="7724"/>
                </a:lnTo>
                <a:lnTo>
                  <a:pt x="2688" y="16706"/>
                </a:lnTo>
                <a:lnTo>
                  <a:pt x="0" y="26946"/>
                </a:lnTo>
                <a:lnTo>
                  <a:pt x="2688" y="37365"/>
                </a:lnTo>
                <a:lnTo>
                  <a:pt x="7705" y="45091"/>
                </a:lnTo>
                <a:lnTo>
                  <a:pt x="15589" y="50120"/>
                </a:lnTo>
                <a:lnTo>
                  <a:pt x="25982" y="52815"/>
                </a:lnTo>
                <a:lnTo>
                  <a:pt x="36375" y="50120"/>
                </a:lnTo>
                <a:lnTo>
                  <a:pt x="45333" y="45091"/>
                </a:lnTo>
                <a:lnTo>
                  <a:pt x="50530" y="37365"/>
                </a:lnTo>
                <a:lnTo>
                  <a:pt x="53039" y="26946"/>
                </a:lnTo>
                <a:lnTo>
                  <a:pt x="50530" y="16706"/>
                </a:lnTo>
                <a:lnTo>
                  <a:pt x="45333" y="7724"/>
                </a:lnTo>
                <a:lnTo>
                  <a:pt x="36375" y="2514"/>
                </a:lnTo>
                <a:lnTo>
                  <a:pt x="25982" y="0"/>
                </a:lnTo>
                <a:close/>
              </a:path>
            </a:pathLst>
          </a:custGeom>
          <a:solidFill>
            <a:srgbClr val="44C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60" name="Google Shape;460;p58"/>
          <p:cNvSpPr/>
          <p:nvPr/>
        </p:nvSpPr>
        <p:spPr>
          <a:xfrm>
            <a:off x="6203584" y="3893328"/>
            <a:ext cx="2096135" cy="1502410"/>
          </a:xfrm>
          <a:custGeom>
            <a:avLst/>
            <a:gdLst/>
            <a:ahLst/>
            <a:cxnLst/>
            <a:rect l="l" t="t" r="r" b="b"/>
            <a:pathLst>
              <a:path w="2096134" h="1502410" extrusionOk="0">
                <a:moveTo>
                  <a:pt x="0" y="1502366"/>
                </a:moveTo>
                <a:lnTo>
                  <a:pt x="2095767" y="1502366"/>
                </a:lnTo>
                <a:lnTo>
                  <a:pt x="2095767" y="0"/>
                </a:lnTo>
                <a:lnTo>
                  <a:pt x="0" y="0"/>
                </a:lnTo>
                <a:lnTo>
                  <a:pt x="0" y="1502366"/>
                </a:lnTo>
                <a:close/>
              </a:path>
            </a:pathLst>
          </a:custGeom>
          <a:solidFill>
            <a:srgbClr val="BCD34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61" name="Google Shape;461;p58"/>
          <p:cNvSpPr/>
          <p:nvPr/>
        </p:nvSpPr>
        <p:spPr>
          <a:xfrm>
            <a:off x="6245030" y="3933192"/>
            <a:ext cx="2014855" cy="1423035"/>
          </a:xfrm>
          <a:custGeom>
            <a:avLst/>
            <a:gdLst/>
            <a:ahLst/>
            <a:cxnLst/>
            <a:rect l="l" t="t" r="r" b="b"/>
            <a:pathLst>
              <a:path w="2014854" h="1423035" extrusionOk="0">
                <a:moveTo>
                  <a:pt x="0" y="1422620"/>
                </a:moveTo>
                <a:lnTo>
                  <a:pt x="2014237" y="1422620"/>
                </a:lnTo>
                <a:lnTo>
                  <a:pt x="2014237" y="0"/>
                </a:lnTo>
                <a:lnTo>
                  <a:pt x="0" y="0"/>
                </a:lnTo>
                <a:lnTo>
                  <a:pt x="0" y="142262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62" name="Google Shape;462;p58"/>
          <p:cNvSpPr/>
          <p:nvPr/>
        </p:nvSpPr>
        <p:spPr>
          <a:xfrm>
            <a:off x="6292963" y="3980780"/>
            <a:ext cx="1917700" cy="1327785"/>
          </a:xfrm>
          <a:custGeom>
            <a:avLst/>
            <a:gdLst/>
            <a:ahLst/>
            <a:cxnLst/>
            <a:rect l="l" t="t" r="r" b="b"/>
            <a:pathLst>
              <a:path w="1917700" h="1327785" extrusionOk="0">
                <a:moveTo>
                  <a:pt x="0" y="1327444"/>
                </a:moveTo>
                <a:lnTo>
                  <a:pt x="1917118" y="1327444"/>
                </a:lnTo>
                <a:lnTo>
                  <a:pt x="1917118" y="0"/>
                </a:lnTo>
                <a:lnTo>
                  <a:pt x="0" y="0"/>
                </a:lnTo>
                <a:lnTo>
                  <a:pt x="0" y="13274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63" name="Google Shape;463;p58"/>
          <p:cNvSpPr/>
          <p:nvPr/>
        </p:nvSpPr>
        <p:spPr>
          <a:xfrm>
            <a:off x="6292963" y="4123563"/>
            <a:ext cx="1917700" cy="32384"/>
          </a:xfrm>
          <a:custGeom>
            <a:avLst/>
            <a:gdLst/>
            <a:ahLst/>
            <a:cxnLst/>
            <a:rect l="l" t="t" r="r" b="b"/>
            <a:pathLst>
              <a:path w="1917700" h="32385" extrusionOk="0">
                <a:moveTo>
                  <a:pt x="0" y="32156"/>
                </a:moveTo>
                <a:lnTo>
                  <a:pt x="1917118" y="32156"/>
                </a:lnTo>
                <a:lnTo>
                  <a:pt x="1917118" y="0"/>
                </a:lnTo>
                <a:lnTo>
                  <a:pt x="0" y="0"/>
                </a:lnTo>
                <a:lnTo>
                  <a:pt x="0" y="32156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64" name="Google Shape;464;p58"/>
          <p:cNvSpPr/>
          <p:nvPr/>
        </p:nvSpPr>
        <p:spPr>
          <a:xfrm>
            <a:off x="6839590" y="4384033"/>
            <a:ext cx="1370965" cy="0"/>
          </a:xfrm>
          <a:custGeom>
            <a:avLst/>
            <a:gdLst/>
            <a:ahLst/>
            <a:cxnLst/>
            <a:rect l="l" t="t" r="r" b="b"/>
            <a:pathLst>
              <a:path w="1370965" h="120000" extrusionOk="0">
                <a:moveTo>
                  <a:pt x="0" y="0"/>
                </a:moveTo>
                <a:lnTo>
                  <a:pt x="1370491" y="0"/>
                </a:lnTo>
              </a:path>
            </a:pathLst>
          </a:custGeom>
          <a:noFill/>
          <a:ln w="3215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65" name="Google Shape;465;p58"/>
          <p:cNvSpPr/>
          <p:nvPr/>
        </p:nvSpPr>
        <p:spPr>
          <a:xfrm>
            <a:off x="6292963" y="4384033"/>
            <a:ext cx="255270" cy="0"/>
          </a:xfrm>
          <a:custGeom>
            <a:avLst/>
            <a:gdLst/>
            <a:ahLst/>
            <a:cxnLst/>
            <a:rect l="l" t="t" r="r" b="b"/>
            <a:pathLst>
              <a:path w="255270" h="120000" extrusionOk="0">
                <a:moveTo>
                  <a:pt x="0" y="0"/>
                </a:moveTo>
                <a:lnTo>
                  <a:pt x="255179" y="0"/>
                </a:lnTo>
              </a:path>
            </a:pathLst>
          </a:custGeom>
          <a:noFill/>
          <a:ln w="3215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66" name="Google Shape;466;p58"/>
          <p:cNvSpPr/>
          <p:nvPr/>
        </p:nvSpPr>
        <p:spPr>
          <a:xfrm>
            <a:off x="6839590" y="4629718"/>
            <a:ext cx="1370965" cy="0"/>
          </a:xfrm>
          <a:custGeom>
            <a:avLst/>
            <a:gdLst/>
            <a:ahLst/>
            <a:cxnLst/>
            <a:rect l="l" t="t" r="r" b="b"/>
            <a:pathLst>
              <a:path w="1370965" h="120000" extrusionOk="0">
                <a:moveTo>
                  <a:pt x="0" y="0"/>
                </a:moveTo>
                <a:lnTo>
                  <a:pt x="1370491" y="0"/>
                </a:lnTo>
              </a:path>
            </a:pathLst>
          </a:custGeom>
          <a:noFill/>
          <a:ln w="3215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67" name="Google Shape;467;p58"/>
          <p:cNvSpPr/>
          <p:nvPr/>
        </p:nvSpPr>
        <p:spPr>
          <a:xfrm>
            <a:off x="6292963" y="4629718"/>
            <a:ext cx="255270" cy="0"/>
          </a:xfrm>
          <a:custGeom>
            <a:avLst/>
            <a:gdLst/>
            <a:ahLst/>
            <a:cxnLst/>
            <a:rect l="l" t="t" r="r" b="b"/>
            <a:pathLst>
              <a:path w="255270" h="120000" extrusionOk="0">
                <a:moveTo>
                  <a:pt x="0" y="0"/>
                </a:moveTo>
                <a:lnTo>
                  <a:pt x="255179" y="0"/>
                </a:lnTo>
              </a:path>
            </a:pathLst>
          </a:custGeom>
          <a:noFill/>
          <a:ln w="3215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68" name="Google Shape;468;p58"/>
          <p:cNvSpPr/>
          <p:nvPr/>
        </p:nvSpPr>
        <p:spPr>
          <a:xfrm>
            <a:off x="7384908" y="4874109"/>
            <a:ext cx="825500" cy="0"/>
          </a:xfrm>
          <a:custGeom>
            <a:avLst/>
            <a:gdLst/>
            <a:ahLst/>
            <a:cxnLst/>
            <a:rect l="l" t="t" r="r" b="b"/>
            <a:pathLst>
              <a:path w="825500" h="120000" extrusionOk="0">
                <a:moveTo>
                  <a:pt x="0" y="0"/>
                </a:moveTo>
                <a:lnTo>
                  <a:pt x="825172" y="0"/>
                </a:lnTo>
              </a:path>
            </a:pathLst>
          </a:custGeom>
          <a:noFill/>
          <a:ln w="3215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69" name="Google Shape;469;p58"/>
          <p:cNvSpPr/>
          <p:nvPr/>
        </p:nvSpPr>
        <p:spPr>
          <a:xfrm>
            <a:off x="6839590" y="4874109"/>
            <a:ext cx="254000" cy="0"/>
          </a:xfrm>
          <a:custGeom>
            <a:avLst/>
            <a:gdLst/>
            <a:ahLst/>
            <a:cxnLst/>
            <a:rect l="l" t="t" r="r" b="b"/>
            <a:pathLst>
              <a:path w="254000" h="120000" extrusionOk="0">
                <a:moveTo>
                  <a:pt x="0" y="0"/>
                </a:moveTo>
                <a:lnTo>
                  <a:pt x="253871" y="0"/>
                </a:lnTo>
              </a:path>
            </a:pathLst>
          </a:custGeom>
          <a:noFill/>
          <a:ln w="3215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70" name="Google Shape;470;p58"/>
          <p:cNvSpPr/>
          <p:nvPr/>
        </p:nvSpPr>
        <p:spPr>
          <a:xfrm>
            <a:off x="6292963" y="4874109"/>
            <a:ext cx="255270" cy="0"/>
          </a:xfrm>
          <a:custGeom>
            <a:avLst/>
            <a:gdLst/>
            <a:ahLst/>
            <a:cxnLst/>
            <a:rect l="l" t="t" r="r" b="b"/>
            <a:pathLst>
              <a:path w="255270" h="120000" extrusionOk="0">
                <a:moveTo>
                  <a:pt x="0" y="0"/>
                </a:moveTo>
                <a:lnTo>
                  <a:pt x="255179" y="0"/>
                </a:lnTo>
              </a:path>
            </a:pathLst>
          </a:custGeom>
          <a:noFill/>
          <a:ln w="3215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71" name="Google Shape;471;p58"/>
          <p:cNvSpPr/>
          <p:nvPr/>
        </p:nvSpPr>
        <p:spPr>
          <a:xfrm>
            <a:off x="7950977" y="5119794"/>
            <a:ext cx="259715" cy="0"/>
          </a:xfrm>
          <a:custGeom>
            <a:avLst/>
            <a:gdLst/>
            <a:ahLst/>
            <a:cxnLst/>
            <a:rect l="l" t="t" r="r" b="b"/>
            <a:pathLst>
              <a:path w="259715" h="120000" extrusionOk="0">
                <a:moveTo>
                  <a:pt x="0" y="0"/>
                </a:moveTo>
                <a:lnTo>
                  <a:pt x="259104" y="0"/>
                </a:lnTo>
              </a:path>
            </a:pathLst>
          </a:custGeom>
          <a:noFill/>
          <a:ln w="3215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72" name="Google Shape;472;p58"/>
          <p:cNvSpPr/>
          <p:nvPr/>
        </p:nvSpPr>
        <p:spPr>
          <a:xfrm>
            <a:off x="7384908" y="5119794"/>
            <a:ext cx="274955" cy="0"/>
          </a:xfrm>
          <a:custGeom>
            <a:avLst/>
            <a:gdLst/>
            <a:ahLst/>
            <a:cxnLst/>
            <a:rect l="l" t="t" r="r" b="b"/>
            <a:pathLst>
              <a:path w="274954" h="120000" extrusionOk="0">
                <a:moveTo>
                  <a:pt x="0" y="0"/>
                </a:moveTo>
                <a:lnTo>
                  <a:pt x="274621" y="0"/>
                </a:lnTo>
              </a:path>
            </a:pathLst>
          </a:custGeom>
          <a:noFill/>
          <a:ln w="3215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73" name="Google Shape;473;p58"/>
          <p:cNvSpPr/>
          <p:nvPr/>
        </p:nvSpPr>
        <p:spPr>
          <a:xfrm>
            <a:off x="6839590" y="5119794"/>
            <a:ext cx="254000" cy="0"/>
          </a:xfrm>
          <a:custGeom>
            <a:avLst/>
            <a:gdLst/>
            <a:ahLst/>
            <a:cxnLst/>
            <a:rect l="l" t="t" r="r" b="b"/>
            <a:pathLst>
              <a:path w="254000" h="120000" extrusionOk="0">
                <a:moveTo>
                  <a:pt x="0" y="0"/>
                </a:moveTo>
                <a:lnTo>
                  <a:pt x="253871" y="0"/>
                </a:lnTo>
              </a:path>
            </a:pathLst>
          </a:custGeom>
          <a:noFill/>
          <a:ln w="3215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74" name="Google Shape;474;p58"/>
          <p:cNvSpPr/>
          <p:nvPr/>
        </p:nvSpPr>
        <p:spPr>
          <a:xfrm>
            <a:off x="6292963" y="5119794"/>
            <a:ext cx="255270" cy="0"/>
          </a:xfrm>
          <a:custGeom>
            <a:avLst/>
            <a:gdLst/>
            <a:ahLst/>
            <a:cxnLst/>
            <a:rect l="l" t="t" r="r" b="b"/>
            <a:pathLst>
              <a:path w="255270" h="120000" extrusionOk="0">
                <a:moveTo>
                  <a:pt x="0" y="0"/>
                </a:moveTo>
                <a:lnTo>
                  <a:pt x="255179" y="0"/>
                </a:lnTo>
              </a:path>
            </a:pathLst>
          </a:custGeom>
          <a:noFill/>
          <a:ln w="3215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75" name="Google Shape;475;p58"/>
          <p:cNvSpPr/>
          <p:nvPr/>
        </p:nvSpPr>
        <p:spPr>
          <a:xfrm>
            <a:off x="6504737" y="3980780"/>
            <a:ext cx="0" cy="1327785"/>
          </a:xfrm>
          <a:custGeom>
            <a:avLst/>
            <a:gdLst/>
            <a:ahLst/>
            <a:cxnLst/>
            <a:rect l="l" t="t" r="r" b="b"/>
            <a:pathLst>
              <a:path w="120000" h="1327785" extrusionOk="0">
                <a:moveTo>
                  <a:pt x="0" y="0"/>
                </a:moveTo>
                <a:lnTo>
                  <a:pt x="0" y="1327444"/>
                </a:lnTo>
              </a:path>
            </a:pathLst>
          </a:custGeom>
          <a:noFill/>
          <a:ln w="323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76" name="Google Shape;476;p58"/>
          <p:cNvSpPr/>
          <p:nvPr/>
        </p:nvSpPr>
        <p:spPr>
          <a:xfrm>
            <a:off x="6752156" y="3980780"/>
            <a:ext cx="0" cy="304165"/>
          </a:xfrm>
          <a:custGeom>
            <a:avLst/>
            <a:gdLst/>
            <a:ahLst/>
            <a:cxnLst/>
            <a:rect l="l" t="t" r="r" b="b"/>
            <a:pathLst>
              <a:path w="120000" h="304164" extrusionOk="0">
                <a:moveTo>
                  <a:pt x="0" y="0"/>
                </a:moveTo>
                <a:lnTo>
                  <a:pt x="0" y="303566"/>
                </a:lnTo>
              </a:path>
            </a:pathLst>
          </a:custGeom>
          <a:noFill/>
          <a:ln w="323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77" name="Google Shape;477;p58"/>
          <p:cNvSpPr/>
          <p:nvPr/>
        </p:nvSpPr>
        <p:spPr>
          <a:xfrm>
            <a:off x="6998270" y="3980780"/>
            <a:ext cx="0" cy="1327785"/>
          </a:xfrm>
          <a:custGeom>
            <a:avLst/>
            <a:gdLst/>
            <a:ahLst/>
            <a:cxnLst/>
            <a:rect l="l" t="t" r="r" b="b"/>
            <a:pathLst>
              <a:path w="120000" h="1327785" extrusionOk="0">
                <a:moveTo>
                  <a:pt x="0" y="0"/>
                </a:moveTo>
                <a:lnTo>
                  <a:pt x="0" y="1327444"/>
                </a:lnTo>
              </a:path>
            </a:pathLst>
          </a:custGeom>
          <a:noFill/>
          <a:ln w="323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78" name="Google Shape;478;p58"/>
          <p:cNvSpPr/>
          <p:nvPr/>
        </p:nvSpPr>
        <p:spPr>
          <a:xfrm>
            <a:off x="7245672" y="3980780"/>
            <a:ext cx="0" cy="716915"/>
          </a:xfrm>
          <a:custGeom>
            <a:avLst/>
            <a:gdLst/>
            <a:ahLst/>
            <a:cxnLst/>
            <a:rect l="l" t="t" r="r" b="b"/>
            <a:pathLst>
              <a:path w="120000" h="716914" extrusionOk="0">
                <a:moveTo>
                  <a:pt x="0" y="0"/>
                </a:moveTo>
                <a:lnTo>
                  <a:pt x="0" y="716466"/>
                </a:lnTo>
              </a:path>
            </a:pathLst>
          </a:custGeom>
          <a:noFill/>
          <a:ln w="323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79" name="Google Shape;479;p58"/>
          <p:cNvSpPr/>
          <p:nvPr/>
        </p:nvSpPr>
        <p:spPr>
          <a:xfrm>
            <a:off x="7491786" y="3980780"/>
            <a:ext cx="0" cy="1327785"/>
          </a:xfrm>
          <a:custGeom>
            <a:avLst/>
            <a:gdLst/>
            <a:ahLst/>
            <a:cxnLst/>
            <a:rect l="l" t="t" r="r" b="b"/>
            <a:pathLst>
              <a:path w="120000" h="1327785" extrusionOk="0">
                <a:moveTo>
                  <a:pt x="0" y="0"/>
                </a:moveTo>
                <a:lnTo>
                  <a:pt x="0" y="1327444"/>
                </a:lnTo>
              </a:path>
            </a:pathLst>
          </a:custGeom>
          <a:noFill/>
          <a:ln w="323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80" name="Google Shape;480;p58"/>
          <p:cNvSpPr/>
          <p:nvPr/>
        </p:nvSpPr>
        <p:spPr>
          <a:xfrm>
            <a:off x="7754724" y="3980780"/>
            <a:ext cx="0" cy="969010"/>
          </a:xfrm>
          <a:custGeom>
            <a:avLst/>
            <a:gdLst/>
            <a:ahLst/>
            <a:cxnLst/>
            <a:rect l="l" t="t" r="r" b="b"/>
            <a:pathLst>
              <a:path w="120000" h="969010" extrusionOk="0">
                <a:moveTo>
                  <a:pt x="0" y="0"/>
                </a:moveTo>
                <a:lnTo>
                  <a:pt x="0" y="968564"/>
                </a:lnTo>
              </a:path>
            </a:pathLst>
          </a:custGeom>
          <a:noFill/>
          <a:ln w="323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81" name="Google Shape;481;p58"/>
          <p:cNvSpPr/>
          <p:nvPr/>
        </p:nvSpPr>
        <p:spPr>
          <a:xfrm>
            <a:off x="8000784" y="3980780"/>
            <a:ext cx="0" cy="1327785"/>
          </a:xfrm>
          <a:custGeom>
            <a:avLst/>
            <a:gdLst/>
            <a:ahLst/>
            <a:cxnLst/>
            <a:rect l="l" t="t" r="r" b="b"/>
            <a:pathLst>
              <a:path w="120000" h="1327785" extrusionOk="0">
                <a:moveTo>
                  <a:pt x="0" y="0"/>
                </a:moveTo>
                <a:lnTo>
                  <a:pt x="0" y="1327444"/>
                </a:lnTo>
              </a:path>
            </a:pathLst>
          </a:custGeom>
          <a:noFill/>
          <a:ln w="323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82" name="Google Shape;482;p58"/>
          <p:cNvSpPr/>
          <p:nvPr/>
        </p:nvSpPr>
        <p:spPr>
          <a:xfrm>
            <a:off x="7093461" y="4697247"/>
            <a:ext cx="291465" cy="659130"/>
          </a:xfrm>
          <a:custGeom>
            <a:avLst/>
            <a:gdLst/>
            <a:ahLst/>
            <a:cxnLst/>
            <a:rect l="l" t="t" r="r" b="b"/>
            <a:pathLst>
              <a:path w="291465" h="659129" extrusionOk="0">
                <a:moveTo>
                  <a:pt x="0" y="658566"/>
                </a:moveTo>
                <a:lnTo>
                  <a:pt x="291447" y="658566"/>
                </a:lnTo>
                <a:lnTo>
                  <a:pt x="291447" y="0"/>
                </a:lnTo>
                <a:lnTo>
                  <a:pt x="0" y="0"/>
                </a:lnTo>
                <a:lnTo>
                  <a:pt x="0" y="65856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83" name="Google Shape;483;p58"/>
          <p:cNvSpPr/>
          <p:nvPr/>
        </p:nvSpPr>
        <p:spPr>
          <a:xfrm>
            <a:off x="7141394" y="4744835"/>
            <a:ext cx="194310" cy="563880"/>
          </a:xfrm>
          <a:custGeom>
            <a:avLst/>
            <a:gdLst/>
            <a:ahLst/>
            <a:cxnLst/>
            <a:rect l="l" t="t" r="r" b="b"/>
            <a:pathLst>
              <a:path w="194309" h="563879" extrusionOk="0">
                <a:moveTo>
                  <a:pt x="0" y="563389"/>
                </a:moveTo>
                <a:lnTo>
                  <a:pt x="194292" y="563389"/>
                </a:lnTo>
                <a:lnTo>
                  <a:pt x="194292" y="0"/>
                </a:lnTo>
                <a:lnTo>
                  <a:pt x="0" y="0"/>
                </a:lnTo>
                <a:lnTo>
                  <a:pt x="0" y="563389"/>
                </a:lnTo>
                <a:close/>
              </a:path>
            </a:pathLst>
          </a:custGeom>
          <a:solidFill>
            <a:srgbClr val="BCD34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84" name="Google Shape;484;p58"/>
          <p:cNvSpPr/>
          <p:nvPr/>
        </p:nvSpPr>
        <p:spPr>
          <a:xfrm>
            <a:off x="6548142" y="4284347"/>
            <a:ext cx="291465" cy="1071880"/>
          </a:xfrm>
          <a:custGeom>
            <a:avLst/>
            <a:gdLst/>
            <a:ahLst/>
            <a:cxnLst/>
            <a:rect l="l" t="t" r="r" b="b"/>
            <a:pathLst>
              <a:path w="291465" h="1071879" extrusionOk="0">
                <a:moveTo>
                  <a:pt x="0" y="1071466"/>
                </a:moveTo>
                <a:lnTo>
                  <a:pt x="291447" y="1071466"/>
                </a:lnTo>
                <a:lnTo>
                  <a:pt x="291447" y="0"/>
                </a:lnTo>
                <a:lnTo>
                  <a:pt x="0" y="0"/>
                </a:lnTo>
                <a:lnTo>
                  <a:pt x="0" y="107146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85" name="Google Shape;485;p58"/>
          <p:cNvSpPr/>
          <p:nvPr/>
        </p:nvSpPr>
        <p:spPr>
          <a:xfrm>
            <a:off x="6597365" y="4333229"/>
            <a:ext cx="194310" cy="975360"/>
          </a:xfrm>
          <a:custGeom>
            <a:avLst/>
            <a:gdLst/>
            <a:ahLst/>
            <a:cxnLst/>
            <a:rect l="l" t="t" r="r" b="b"/>
            <a:pathLst>
              <a:path w="194309" h="975360" extrusionOk="0">
                <a:moveTo>
                  <a:pt x="0" y="974995"/>
                </a:moveTo>
                <a:lnTo>
                  <a:pt x="194292" y="974995"/>
                </a:lnTo>
                <a:lnTo>
                  <a:pt x="194292" y="0"/>
                </a:lnTo>
                <a:lnTo>
                  <a:pt x="0" y="0"/>
                </a:lnTo>
                <a:lnTo>
                  <a:pt x="0" y="974995"/>
                </a:lnTo>
                <a:close/>
              </a:path>
            </a:pathLst>
          </a:custGeom>
          <a:solidFill>
            <a:srgbClr val="BCD34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86" name="Google Shape;486;p58"/>
          <p:cNvSpPr/>
          <p:nvPr/>
        </p:nvSpPr>
        <p:spPr>
          <a:xfrm>
            <a:off x="7659530" y="4949345"/>
            <a:ext cx="291465" cy="407034"/>
          </a:xfrm>
          <a:custGeom>
            <a:avLst/>
            <a:gdLst/>
            <a:ahLst/>
            <a:cxnLst/>
            <a:rect l="l" t="t" r="r" b="b"/>
            <a:pathLst>
              <a:path w="291465" h="407035" extrusionOk="0">
                <a:moveTo>
                  <a:pt x="0" y="406468"/>
                </a:moveTo>
                <a:lnTo>
                  <a:pt x="291447" y="406468"/>
                </a:lnTo>
                <a:lnTo>
                  <a:pt x="291447" y="0"/>
                </a:lnTo>
                <a:lnTo>
                  <a:pt x="0" y="0"/>
                </a:lnTo>
                <a:lnTo>
                  <a:pt x="0" y="40646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87" name="Google Shape;487;p58"/>
          <p:cNvSpPr/>
          <p:nvPr/>
        </p:nvSpPr>
        <p:spPr>
          <a:xfrm>
            <a:off x="7707444" y="4996951"/>
            <a:ext cx="194310" cy="311785"/>
          </a:xfrm>
          <a:custGeom>
            <a:avLst/>
            <a:gdLst/>
            <a:ahLst/>
            <a:cxnLst/>
            <a:rect l="l" t="t" r="r" b="b"/>
            <a:pathLst>
              <a:path w="194309" h="311785" extrusionOk="0">
                <a:moveTo>
                  <a:pt x="0" y="311273"/>
                </a:moveTo>
                <a:lnTo>
                  <a:pt x="194292" y="311273"/>
                </a:lnTo>
                <a:lnTo>
                  <a:pt x="194292" y="0"/>
                </a:lnTo>
                <a:lnTo>
                  <a:pt x="0" y="0"/>
                </a:lnTo>
                <a:lnTo>
                  <a:pt x="0" y="311273"/>
                </a:lnTo>
                <a:close/>
              </a:path>
            </a:pathLst>
          </a:custGeom>
          <a:solidFill>
            <a:srgbClr val="BCD34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88" name="Google Shape;488;p58"/>
          <p:cNvSpPr/>
          <p:nvPr/>
        </p:nvSpPr>
        <p:spPr>
          <a:xfrm>
            <a:off x="7866866" y="4626503"/>
            <a:ext cx="272415" cy="287020"/>
          </a:xfrm>
          <a:custGeom>
            <a:avLst/>
            <a:gdLst/>
            <a:ahLst/>
            <a:cxnLst/>
            <a:rect l="l" t="t" r="r" b="b"/>
            <a:pathLst>
              <a:path w="272415" h="287020" extrusionOk="0">
                <a:moveTo>
                  <a:pt x="213591" y="0"/>
                </a:moveTo>
                <a:lnTo>
                  <a:pt x="0" y="163352"/>
                </a:lnTo>
                <a:lnTo>
                  <a:pt x="272006" y="286840"/>
                </a:lnTo>
                <a:lnTo>
                  <a:pt x="213591" y="0"/>
                </a:lnTo>
                <a:close/>
              </a:path>
            </a:pathLst>
          </a:custGeom>
          <a:solidFill>
            <a:srgbClr val="E983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89" name="Google Shape;489;p58"/>
          <p:cNvSpPr/>
          <p:nvPr/>
        </p:nvSpPr>
        <p:spPr>
          <a:xfrm>
            <a:off x="6735965" y="5326244"/>
            <a:ext cx="254000" cy="423545"/>
          </a:xfrm>
          <a:custGeom>
            <a:avLst/>
            <a:gdLst/>
            <a:ahLst/>
            <a:cxnLst/>
            <a:rect l="l" t="t" r="r" b="b"/>
            <a:pathLst>
              <a:path w="254000" h="423545" extrusionOk="0">
                <a:moveTo>
                  <a:pt x="211136" y="0"/>
                </a:moveTo>
                <a:lnTo>
                  <a:pt x="0" y="401310"/>
                </a:lnTo>
                <a:lnTo>
                  <a:pt x="44025" y="423177"/>
                </a:lnTo>
                <a:lnTo>
                  <a:pt x="253871" y="21863"/>
                </a:lnTo>
                <a:lnTo>
                  <a:pt x="21113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90" name="Google Shape;490;p58"/>
          <p:cNvSpPr/>
          <p:nvPr/>
        </p:nvSpPr>
        <p:spPr>
          <a:xfrm>
            <a:off x="7505375" y="5326244"/>
            <a:ext cx="254000" cy="423545"/>
          </a:xfrm>
          <a:custGeom>
            <a:avLst/>
            <a:gdLst/>
            <a:ahLst/>
            <a:cxnLst/>
            <a:rect l="l" t="t" r="r" b="b"/>
            <a:pathLst>
              <a:path w="254000" h="423545" extrusionOk="0">
                <a:moveTo>
                  <a:pt x="42753" y="0"/>
                </a:moveTo>
                <a:lnTo>
                  <a:pt x="0" y="21863"/>
                </a:lnTo>
                <a:lnTo>
                  <a:pt x="211152" y="423177"/>
                </a:lnTo>
                <a:lnTo>
                  <a:pt x="253978" y="401310"/>
                </a:lnTo>
                <a:lnTo>
                  <a:pt x="4275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91" name="Google Shape;491;p58"/>
          <p:cNvSpPr/>
          <p:nvPr/>
        </p:nvSpPr>
        <p:spPr>
          <a:xfrm>
            <a:off x="6292963" y="4028387"/>
            <a:ext cx="1762125" cy="760729"/>
          </a:xfrm>
          <a:custGeom>
            <a:avLst/>
            <a:gdLst/>
            <a:ahLst/>
            <a:cxnLst/>
            <a:rect l="l" t="t" r="r" b="b"/>
            <a:pathLst>
              <a:path w="1762125" h="760729" extrusionOk="0">
                <a:moveTo>
                  <a:pt x="1369092" y="140195"/>
                </a:moveTo>
                <a:lnTo>
                  <a:pt x="1270702" y="140195"/>
                </a:lnTo>
                <a:lnTo>
                  <a:pt x="1694317" y="760191"/>
                </a:lnTo>
                <a:lnTo>
                  <a:pt x="1761691" y="715172"/>
                </a:lnTo>
                <a:lnTo>
                  <a:pt x="1369092" y="140195"/>
                </a:lnTo>
                <a:close/>
              </a:path>
              <a:path w="1762125" h="760729" extrusionOk="0">
                <a:moveTo>
                  <a:pt x="520499" y="92607"/>
                </a:moveTo>
                <a:lnTo>
                  <a:pt x="358802" y="92607"/>
                </a:lnTo>
                <a:lnTo>
                  <a:pt x="861386" y="382018"/>
                </a:lnTo>
                <a:lnTo>
                  <a:pt x="1018137" y="289410"/>
                </a:lnTo>
                <a:lnTo>
                  <a:pt x="861386" y="289410"/>
                </a:lnTo>
                <a:lnTo>
                  <a:pt x="520499" y="92607"/>
                </a:lnTo>
                <a:close/>
              </a:path>
              <a:path w="1762125" h="760729" extrusionOk="0">
                <a:moveTo>
                  <a:pt x="360093" y="0"/>
                </a:moveTo>
                <a:lnTo>
                  <a:pt x="0" y="200647"/>
                </a:lnTo>
                <a:lnTo>
                  <a:pt x="0" y="291979"/>
                </a:lnTo>
                <a:lnTo>
                  <a:pt x="358802" y="92607"/>
                </a:lnTo>
                <a:lnTo>
                  <a:pt x="520499" y="92607"/>
                </a:lnTo>
                <a:lnTo>
                  <a:pt x="360093" y="0"/>
                </a:lnTo>
                <a:close/>
              </a:path>
              <a:path w="1762125" h="760729" extrusionOk="0">
                <a:moveTo>
                  <a:pt x="1295322" y="32156"/>
                </a:moveTo>
                <a:lnTo>
                  <a:pt x="861386" y="289410"/>
                </a:lnTo>
                <a:lnTo>
                  <a:pt x="1018137" y="289410"/>
                </a:lnTo>
                <a:lnTo>
                  <a:pt x="1270702" y="140195"/>
                </a:lnTo>
                <a:lnTo>
                  <a:pt x="1369092" y="140195"/>
                </a:lnTo>
                <a:lnTo>
                  <a:pt x="1295322" y="32156"/>
                </a:lnTo>
                <a:close/>
              </a:path>
            </a:pathLst>
          </a:custGeom>
          <a:solidFill>
            <a:srgbClr val="E983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92" name="Google Shape;492;p58"/>
          <p:cNvSpPr txBox="1"/>
          <p:nvPr/>
        </p:nvSpPr>
        <p:spPr>
          <a:xfrm>
            <a:off x="449735" y="2223932"/>
            <a:ext cx="5071485" cy="191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279400" marR="0" lvl="0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Drop in workers’ compensation and disability claims by as</a:t>
            </a: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much as 3%</a:t>
            </a:r>
          </a:p>
          <a:p>
            <a:pPr marL="279400" marR="0" lvl="0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endParaRPr lang="en-US" sz="2200" dirty="0">
              <a:solidFill>
                <a:srgbClr val="1326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9400" lvl="0" indent="-298450">
              <a:spcBef>
                <a:spcPts val="500"/>
              </a:spcBef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Decrease in short-term sick leave by as much as 32%</a:t>
            </a:r>
          </a:p>
          <a:p>
            <a:pPr marL="279400" lvl="0" indent="-298450">
              <a:spcBef>
                <a:spcPts val="500"/>
              </a:spcBef>
              <a:buClr>
                <a:srgbClr val="E98300"/>
              </a:buClr>
              <a:buSzPts val="2200"/>
              <a:buFont typeface="Calibri"/>
              <a:buChar char="■"/>
            </a:pPr>
            <a:endParaRPr lang="en-US"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9400" marR="0" lvl="0" indent="-2984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Savings of between $3 and $6 for every $1 invested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58"/>
          <p:cNvSpPr txBox="1"/>
          <p:nvPr/>
        </p:nvSpPr>
        <p:spPr>
          <a:xfrm>
            <a:off x="356190" y="6336246"/>
            <a:ext cx="2559000" cy="2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Source: US Corporate Wellness, 2010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58"/>
          <p:cNvSpPr txBox="1">
            <a:spLocks noGrp="1"/>
          </p:cNvSpPr>
          <p:nvPr>
            <p:ph type="title"/>
          </p:nvPr>
        </p:nvSpPr>
        <p:spPr>
          <a:xfrm>
            <a:off x="916700" y="365750"/>
            <a:ext cx="7057200" cy="6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r>
              <a:rPr lang="en-US" sz="3200" b="1">
                <a:latin typeface="Calibri"/>
                <a:ea typeface="Calibri"/>
                <a:cs typeface="Calibri"/>
                <a:sym typeface="Calibri"/>
              </a:rPr>
              <a:t>What Are Employers Doing?</a:t>
            </a:r>
            <a:endParaRPr sz="3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7093F8-7F03-4D9E-9449-7E600CDDAE3A}"/>
              </a:ext>
            </a:extLst>
          </p:cNvPr>
          <p:cNvSpPr/>
          <p:nvPr/>
        </p:nvSpPr>
        <p:spPr>
          <a:xfrm>
            <a:off x="239922" y="1124108"/>
            <a:ext cx="84107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E98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study by U.S. Corporate Wellness reports that the average results of an employee wellness plan include: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4"/>
          <p:cNvSpPr txBox="1"/>
          <p:nvPr/>
        </p:nvSpPr>
        <p:spPr>
          <a:xfrm>
            <a:off x="6099175" y="1934032"/>
            <a:ext cx="1282065" cy="2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Absenteeism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54"/>
          <p:cNvSpPr txBox="1"/>
          <p:nvPr/>
        </p:nvSpPr>
        <p:spPr>
          <a:xfrm>
            <a:off x="6298819" y="2422017"/>
            <a:ext cx="883285" cy="2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Turnover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54"/>
          <p:cNvSpPr txBox="1"/>
          <p:nvPr/>
        </p:nvSpPr>
        <p:spPr>
          <a:xfrm>
            <a:off x="6179946" y="2909697"/>
            <a:ext cx="1061085" cy="51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Healthcare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325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Cost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54"/>
          <p:cNvSpPr txBox="1"/>
          <p:nvPr/>
        </p:nvSpPr>
        <p:spPr>
          <a:xfrm>
            <a:off x="6216522" y="3641597"/>
            <a:ext cx="1048385" cy="51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42545" marR="5080" lvl="0" indent="-3047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Workplace  Accidents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title"/>
          </p:nvPr>
        </p:nvSpPr>
        <p:spPr>
          <a:xfrm>
            <a:off x="916700" y="365750"/>
            <a:ext cx="7057200" cy="6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r>
              <a:rPr lang="en-US" sz="3200" b="1">
                <a:latin typeface="Calibri"/>
                <a:ea typeface="Calibri"/>
                <a:cs typeface="Calibri"/>
                <a:sym typeface="Calibri"/>
              </a:rPr>
              <a:t>Wellness Strategy</a:t>
            </a:r>
            <a:endParaRPr sz="3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7269D9-7540-4949-9CA2-C050EA2E8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4197"/>
            <a:ext cx="9144000" cy="529293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1EDDB8-D832-413A-901A-E3BC987E5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912" y="1729243"/>
            <a:ext cx="4856448" cy="3399514"/>
          </a:xfrm>
          <a:prstGeom prst="rect">
            <a:avLst/>
          </a:prstGeom>
        </p:spPr>
      </p:pic>
      <p:sp>
        <p:nvSpPr>
          <p:cNvPr id="385" name="Google Shape;385;p53"/>
          <p:cNvSpPr txBox="1"/>
          <p:nvPr/>
        </p:nvSpPr>
        <p:spPr>
          <a:xfrm>
            <a:off x="182880" y="1097280"/>
            <a:ext cx="3687600" cy="46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3650" rIns="0" bIns="0" anchor="t" anchorCtr="0">
            <a:noAutofit/>
          </a:bodyPr>
          <a:lstStyle/>
          <a:p>
            <a:pPr marL="2794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Research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9400" marR="0" lvl="0" indent="-2984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Determine the purpose of your plan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9400" marR="0" lvl="0" indent="-2984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Create a company profile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9400" marR="0" lvl="0" indent="-2984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Document all aspects of your business</a:t>
            </a:r>
            <a:endParaRPr sz="2200">
              <a:solidFill>
                <a:srgbClr val="1326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9400" marR="0" lvl="0" indent="-2984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Have a strategic marketing plan in place</a:t>
            </a:r>
            <a:endParaRPr sz="2200">
              <a:solidFill>
                <a:srgbClr val="1326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9400" marR="0" lvl="0" indent="-2984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Make it adaptable based on your audience</a:t>
            </a:r>
            <a:endParaRPr sz="2200">
              <a:solidFill>
                <a:srgbClr val="1326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9400" marR="0" lvl="0" indent="-2984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Explain why you care</a:t>
            </a:r>
            <a:endParaRPr sz="2200">
              <a:solidFill>
                <a:srgbClr val="1326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53"/>
          <p:cNvSpPr txBox="1">
            <a:spLocks noGrp="1"/>
          </p:cNvSpPr>
          <p:nvPr>
            <p:ph type="title"/>
          </p:nvPr>
        </p:nvSpPr>
        <p:spPr>
          <a:xfrm>
            <a:off x="916700" y="365750"/>
            <a:ext cx="7057200" cy="6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r>
              <a:rPr lang="en-US" sz="3200" b="1">
                <a:latin typeface="Calibri"/>
                <a:ea typeface="Calibri"/>
                <a:cs typeface="Calibri"/>
                <a:sym typeface="Calibri"/>
              </a:rPr>
              <a:t>Building a Business Plan</a:t>
            </a:r>
            <a:endParaRPr sz="3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9"/>
          <p:cNvSpPr txBox="1"/>
          <p:nvPr/>
        </p:nvSpPr>
        <p:spPr>
          <a:xfrm>
            <a:off x="182875" y="1034667"/>
            <a:ext cx="8696582" cy="14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050" rIns="0" bIns="0" anchor="t" anchorCtr="0">
            <a:noAutofit/>
          </a:bodyPr>
          <a:lstStyle/>
          <a:p>
            <a:pPr marL="2794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The time is now to breakdown the silos to mitigate HC Risk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9400" marR="5080" lvl="0" indent="-2984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Healthy people cost less, are more productive and add more to the bottom line!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59"/>
          <p:cNvSpPr txBox="1">
            <a:spLocks noGrp="1"/>
          </p:cNvSpPr>
          <p:nvPr>
            <p:ph type="title"/>
          </p:nvPr>
        </p:nvSpPr>
        <p:spPr>
          <a:xfrm>
            <a:off x="916700" y="365750"/>
            <a:ext cx="7057200" cy="6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r>
              <a:rPr lang="en-US" sz="3200" b="1">
                <a:latin typeface="Calibri"/>
                <a:ea typeface="Calibri"/>
                <a:cs typeface="Calibri"/>
                <a:sym typeface="Calibri"/>
              </a:rPr>
              <a:t>Summary</a:t>
            </a:r>
            <a:endParaRPr sz="3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F51489-6B71-40C2-93FC-DB8FB3323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030" y="2945290"/>
            <a:ext cx="6767940" cy="333543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600" y="1241055"/>
            <a:ext cx="48768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60"/>
          <p:cNvSpPr txBox="1">
            <a:spLocks noGrp="1"/>
          </p:cNvSpPr>
          <p:nvPr>
            <p:ph type="title"/>
          </p:nvPr>
        </p:nvSpPr>
        <p:spPr>
          <a:xfrm>
            <a:off x="916700" y="365750"/>
            <a:ext cx="7057200" cy="6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r>
              <a:rPr lang="en-US" sz="3200" b="1">
                <a:latin typeface="Calibri"/>
                <a:ea typeface="Calibri"/>
                <a:cs typeface="Calibri"/>
                <a:sym typeface="Calibri"/>
              </a:rPr>
              <a:t>Questions</a:t>
            </a:r>
            <a:endParaRPr sz="3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5"/>
          <p:cNvSpPr txBox="1"/>
          <p:nvPr/>
        </p:nvSpPr>
        <p:spPr>
          <a:xfrm>
            <a:off x="73006" y="5230782"/>
            <a:ext cx="3618000" cy="2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Source: RAND Employer Survey, 2012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45"/>
          <p:cNvSpPr txBox="1"/>
          <p:nvPr/>
        </p:nvSpPr>
        <p:spPr>
          <a:xfrm>
            <a:off x="820250" y="146600"/>
            <a:ext cx="5866800" cy="6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marR="508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Percentage Offering Programs for Special Chronic Conditions</a:t>
            </a:r>
            <a:endParaRPr sz="2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8" name="Google Shape;32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442" y="975681"/>
            <a:ext cx="7378460" cy="51030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26729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9"/>
          <p:cNvSpPr txBox="1"/>
          <p:nvPr/>
        </p:nvSpPr>
        <p:spPr>
          <a:xfrm>
            <a:off x="150305" y="1534262"/>
            <a:ext cx="4998900" cy="38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noAutofit/>
          </a:bodyPr>
          <a:lstStyle/>
          <a:p>
            <a:pPr marL="469900" marR="0" lvl="0" indent="-463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AutoNum type="arabicPeriod"/>
            </a:pPr>
            <a:r>
              <a:rPr lang="en-US" sz="220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Committed and Aligned Leadership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69900" marR="0" lvl="0" indent="-4635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AutoNum type="arabicPeriod"/>
            </a:pPr>
            <a:r>
              <a:rPr lang="en-US" sz="220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Collaboration in support of Wellness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69900" marR="0" lvl="0" indent="-4635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AutoNum type="arabicPeriod"/>
            </a:pPr>
            <a:r>
              <a:rPr lang="en-US" sz="220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Collecting meaningful data to evolve a strategy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69900" marR="0" lvl="0" indent="-4635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AutoNum type="arabicPeriod"/>
            </a:pPr>
            <a:r>
              <a:rPr lang="en-US" sz="220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Crafting an operating plan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69900" marR="0" lvl="0" indent="-463550" algn="l" rtl="0">
              <a:lnSpc>
                <a:spcPct val="100000"/>
              </a:lnSpc>
              <a:spcBef>
                <a:spcPts val="365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AutoNum type="arabicPeriod"/>
            </a:pPr>
            <a:r>
              <a:rPr lang="en-US" sz="220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Choosing initiatives that support employees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69900" marR="0" lvl="0" indent="-4635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AutoNum type="arabicPeriod"/>
            </a:pPr>
            <a:r>
              <a:rPr lang="en-US" sz="220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Cultivate supportive health promoting environments, policies, and practices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69900" marR="0" lvl="0" indent="-4635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AutoNum type="arabicPeriod"/>
            </a:pPr>
            <a:r>
              <a:rPr lang="en-US" sz="220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Conduct evaluation, communicate, celebrate, and iterate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49"/>
          <p:cNvSpPr txBox="1"/>
          <p:nvPr/>
        </p:nvSpPr>
        <p:spPr>
          <a:xfrm>
            <a:off x="5759675" y="1487475"/>
            <a:ext cx="3104700" cy="47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59" name="Google Shape;35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7850" y="1706850"/>
            <a:ext cx="3061676" cy="35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9"/>
          <p:cNvSpPr txBox="1">
            <a:spLocks noGrp="1"/>
          </p:cNvSpPr>
          <p:nvPr>
            <p:ph type="title"/>
          </p:nvPr>
        </p:nvSpPr>
        <p:spPr>
          <a:xfrm>
            <a:off x="916700" y="365750"/>
            <a:ext cx="7057200" cy="6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r>
              <a:rPr lang="en-US" sz="3200" b="1">
                <a:latin typeface="Calibri"/>
                <a:ea typeface="Calibri"/>
                <a:cs typeface="Calibri"/>
                <a:sym typeface="Calibri"/>
              </a:rPr>
              <a:t>WELCOA’s Seven Benchmarks</a:t>
            </a:r>
            <a:endParaRPr sz="3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7"/>
          <p:cNvSpPr txBox="1"/>
          <p:nvPr/>
        </p:nvSpPr>
        <p:spPr>
          <a:xfrm>
            <a:off x="195588" y="1042416"/>
            <a:ext cx="8598300" cy="53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E98300"/>
                </a:solidFill>
                <a:latin typeface="Calibri"/>
                <a:ea typeface="Calibri"/>
                <a:cs typeface="Calibri"/>
                <a:sym typeface="Calibri"/>
              </a:rPr>
              <a:t>What gets measured, gets done:</a:t>
            </a:r>
            <a:endParaRPr sz="2200" dirty="0">
              <a:solidFill>
                <a:srgbClr val="E983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9400" marR="0" lvl="0" indent="-288926" algn="l" rtl="0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Cost of Service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9400" marR="0" lvl="0" indent="-288926" algn="l" rtl="0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Percentage of technical support tickets closed within a specific time</a:t>
            </a:r>
            <a:endParaRPr sz="2200" dirty="0">
              <a:solidFill>
                <a:srgbClr val="1326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9400" marR="0" lvl="0" indent="-288926" algn="l" rtl="0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Percentage of satisfied users</a:t>
            </a:r>
            <a:endParaRPr sz="2200" dirty="0">
              <a:solidFill>
                <a:srgbClr val="1326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E98300"/>
                </a:solidFill>
                <a:latin typeface="Calibri"/>
                <a:ea typeface="Calibri"/>
                <a:cs typeface="Calibri"/>
                <a:sym typeface="Calibri"/>
              </a:rPr>
              <a:t>Make Sure:</a:t>
            </a:r>
            <a:endParaRPr sz="2200" b="1" dirty="0">
              <a:solidFill>
                <a:srgbClr val="E983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9400" marR="0" lvl="0" indent="-288926" algn="l" rtl="0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Your team understands Key Performance Indicators (KPI)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9400" marR="0" lvl="0" indent="-288926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Determine what indicators are important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9400" marR="0" lvl="0" indent="-288926" algn="l" rtl="0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Express KPI’s formula as: cost/searches= cost per search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9400" marR="0" lvl="0" indent="-288926" algn="l" rtl="0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Create a dashboard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9400" marR="0" lvl="0" indent="-288926" algn="l" rtl="0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Discuss the results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9400" marR="0" lvl="0" indent="-288926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Analyze KPI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57"/>
          <p:cNvSpPr txBox="1">
            <a:spLocks noGrp="1"/>
          </p:cNvSpPr>
          <p:nvPr>
            <p:ph type="title"/>
          </p:nvPr>
        </p:nvSpPr>
        <p:spPr>
          <a:xfrm>
            <a:off x="916700" y="365750"/>
            <a:ext cx="7057200" cy="6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r>
              <a:rPr lang="en-US" sz="3200" b="1">
                <a:latin typeface="Calibri"/>
                <a:ea typeface="Calibri"/>
                <a:cs typeface="Calibri"/>
                <a:sym typeface="Calibri"/>
              </a:rPr>
              <a:t>Measuring Outcomes</a:t>
            </a:r>
            <a:endParaRPr sz="3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29BF556-5525-4D86-B320-05CDFFF84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43" y="1981199"/>
            <a:ext cx="1095498" cy="3419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8E26F8-BF47-4BC1-81C8-F12D7C35D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699" y="1981199"/>
            <a:ext cx="1120828" cy="34194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60A2D2-EC23-48C7-A771-4A959FC47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8652" y="1981199"/>
            <a:ext cx="1101831" cy="34194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9E2370-F048-46A3-90C9-C4E05222F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4731" y="1981199"/>
            <a:ext cx="1076501" cy="341947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9960923-ECD8-43B5-BE12-4A61B8BA9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Four Common Silos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891D126-951F-4480-9A0B-92C37FF946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1518289"/>
              </p:ext>
            </p:extLst>
          </p:nvPr>
        </p:nvGraphicFramePr>
        <p:xfrm>
          <a:off x="4764658" y="1627517"/>
          <a:ext cx="3789871" cy="39393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71947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4;p41">
            <a:extLst>
              <a:ext uri="{FF2B5EF4-FFF2-40B4-BE49-F238E27FC236}">
                <a16:creationId xmlns:a16="http://schemas.microsoft.com/office/drawing/2014/main" id="{97DA0B8C-3EBD-4198-937D-2BEB6FE83F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700" y="365750"/>
            <a:ext cx="7057200" cy="6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r>
              <a:rPr lang="en-US" sz="3200" b="1" dirty="0">
                <a:latin typeface="Calibri"/>
                <a:ea typeface="Calibri"/>
                <a:cs typeface="Calibri"/>
                <a:sym typeface="Calibri"/>
              </a:rPr>
              <a:t>Why it Matters</a:t>
            </a:r>
            <a:endParaRPr sz="32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DDEAEA-1F56-4DD2-8256-7E76C49086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"/>
          <a:stretch/>
        </p:blipFill>
        <p:spPr>
          <a:xfrm>
            <a:off x="310551" y="1085841"/>
            <a:ext cx="8540151" cy="5183619"/>
          </a:xfrm>
          <a:prstGeom prst="rect">
            <a:avLst/>
          </a:prstGeom>
        </p:spPr>
      </p:pic>
      <p:sp>
        <p:nvSpPr>
          <p:cNvPr id="7" name="Google Shape;295;p41">
            <a:extLst>
              <a:ext uri="{FF2B5EF4-FFF2-40B4-BE49-F238E27FC236}">
                <a16:creationId xmlns:a16="http://schemas.microsoft.com/office/drawing/2014/main" id="{4D7169D1-0DE9-46ED-95AF-6BFD9EA54AD1}"/>
              </a:ext>
            </a:extLst>
          </p:cNvPr>
          <p:cNvSpPr txBox="1"/>
          <p:nvPr/>
        </p:nvSpPr>
        <p:spPr>
          <a:xfrm>
            <a:off x="252500" y="6360049"/>
            <a:ext cx="5943300" cy="265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Calibri"/>
                <a:ea typeface="Calibri"/>
                <a:cs typeface="Calibri"/>
                <a:sym typeface="Calibri"/>
              </a:rPr>
              <a:t>Source: CDC, 2016-2018; United Health Foundation, 2017</a:t>
            </a:r>
            <a:endParaRPr sz="10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1771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>
            <a:spLocks noGrp="1"/>
          </p:cNvSpPr>
          <p:nvPr>
            <p:ph type="body" idx="1"/>
          </p:nvPr>
        </p:nvSpPr>
        <p:spPr>
          <a:xfrm>
            <a:off x="258617" y="1100603"/>
            <a:ext cx="8580583" cy="52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b="1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Poor health costs the U.S. economy $576 billion a year</a:t>
            </a:r>
            <a:endParaRPr sz="2200" b="1" dirty="0">
              <a:solidFill>
                <a:srgbClr val="1326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$227 billion from lost productivity, absenteeism, and presenteeism</a:t>
            </a:r>
          </a:p>
          <a:p>
            <a:pPr marL="9144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endParaRPr sz="2200" dirty="0">
              <a:solidFill>
                <a:srgbClr val="1326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$117 billion from absence due to illness, workers’ compensation, and disability</a:t>
            </a:r>
          </a:p>
          <a:p>
            <a:pPr marL="9144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endParaRPr sz="2200" dirty="0">
              <a:solidFill>
                <a:srgbClr val="1326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$232 billion from medical treatment and pharmacy related costs</a:t>
            </a:r>
          </a:p>
          <a:p>
            <a:pPr marL="546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8300"/>
              </a:buClr>
              <a:buSzPts val="2200"/>
              <a:buNone/>
            </a:pPr>
            <a:endParaRPr lang="en-US" sz="2200" dirty="0">
              <a:solidFill>
                <a:srgbClr val="1326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b="1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Medical care inflates at a rate 50% faster than total inflation</a:t>
            </a:r>
            <a:endParaRPr sz="2200" b="1" dirty="0">
              <a:solidFill>
                <a:srgbClr val="1326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51;p27">
            <a:extLst>
              <a:ext uri="{FF2B5EF4-FFF2-40B4-BE49-F238E27FC236}">
                <a16:creationId xmlns:a16="http://schemas.microsoft.com/office/drawing/2014/main" id="{E92720FC-C819-4C10-8F0C-06285A6ED45C}"/>
              </a:ext>
            </a:extLst>
          </p:cNvPr>
          <p:cNvSpPr txBox="1">
            <a:spLocks/>
          </p:cNvSpPr>
          <p:nvPr/>
        </p:nvSpPr>
        <p:spPr>
          <a:xfrm>
            <a:off x="912700" y="365760"/>
            <a:ext cx="5824984" cy="6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  <a:defRPr sz="24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lnSpc>
                <a:spcPct val="100000"/>
              </a:lnSpc>
              <a:buClr>
                <a:srgbClr val="132647"/>
              </a:buClr>
              <a:buSzPts val="4400"/>
              <a:buFont typeface="Arial Black"/>
              <a:buNone/>
            </a:pPr>
            <a:r>
              <a:rPr lang="en-US" sz="3200" b="1" dirty="0">
                <a:latin typeface="Calibri"/>
                <a:ea typeface="Calibri"/>
                <a:cs typeface="Calibri"/>
                <a:sym typeface="Calibri"/>
              </a:rPr>
              <a:t>Building the Business Case</a:t>
            </a:r>
          </a:p>
        </p:txBody>
      </p:sp>
      <p:sp>
        <p:nvSpPr>
          <p:cNvPr id="4" name="Google Shape;295;p41">
            <a:extLst>
              <a:ext uri="{FF2B5EF4-FFF2-40B4-BE49-F238E27FC236}">
                <a16:creationId xmlns:a16="http://schemas.microsoft.com/office/drawing/2014/main" id="{EDA6C353-00D2-4870-84E2-F3A607B1596B}"/>
              </a:ext>
            </a:extLst>
          </p:cNvPr>
          <p:cNvSpPr txBox="1"/>
          <p:nvPr/>
        </p:nvSpPr>
        <p:spPr>
          <a:xfrm>
            <a:off x="252500" y="6360050"/>
            <a:ext cx="5943300" cy="1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Calibri"/>
                <a:ea typeface="Calibri"/>
                <a:cs typeface="Calibri"/>
                <a:sym typeface="Calibri"/>
              </a:rPr>
              <a:t>Source: BLS, 2019; </a:t>
            </a:r>
            <a:r>
              <a:rPr lang="en-US" sz="1000" dirty="0" err="1">
                <a:latin typeface="Calibri"/>
                <a:ea typeface="Calibri"/>
                <a:cs typeface="Calibri"/>
                <a:sym typeface="Calibri"/>
              </a:rPr>
              <a:t>Kocak</a:t>
            </a:r>
            <a:r>
              <a:rPr lang="en-US" sz="1000" dirty="0">
                <a:latin typeface="Calibri"/>
                <a:ea typeface="Calibri"/>
                <a:cs typeface="Calibri"/>
                <a:sym typeface="Calibri"/>
              </a:rPr>
              <a:t>, 2018</a:t>
            </a:r>
            <a:endParaRPr sz="10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1303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/>
        </p:nvSpPr>
        <p:spPr>
          <a:xfrm>
            <a:off x="175131" y="1097280"/>
            <a:ext cx="5949900" cy="29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3650" rIns="0" bIns="0" anchor="t" anchorCtr="0">
            <a:noAutofit/>
          </a:bodyPr>
          <a:lstStyle/>
          <a:p>
            <a:pPr marL="2794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Increasing severity – decreasing frequency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9400" marR="0" lvl="0" indent="-2984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Attempts to maximize income by some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9400" marR="0" lvl="0" indent="-2984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Trends in our society: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61340" marR="0" lvl="1" indent="-29337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i="0" u="none" strike="noStrike" cap="none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Aging Population</a:t>
            </a:r>
            <a:endParaRPr sz="22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61340" marR="0" lvl="1" indent="-29337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i="0" u="none" strike="noStrike" cap="none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Obesity</a:t>
            </a:r>
            <a:endParaRPr sz="22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61340" marR="0" lvl="1" indent="-29337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i="0" u="none" strike="noStrike" cap="none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Cultural shifts</a:t>
            </a:r>
            <a:endParaRPr sz="22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61340" marR="0" lvl="1" indent="-29337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i="0" u="none" strike="noStrike" cap="none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Mental Health</a:t>
            </a:r>
            <a:endParaRPr sz="22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p31"/>
          <p:cNvPicPr preferRelativeResize="0"/>
          <p:nvPr/>
        </p:nvPicPr>
        <p:blipFill rotWithShape="1">
          <a:blip r:embed="rId3">
            <a:alphaModFix/>
          </a:blip>
          <a:srcRect b="19871"/>
          <a:stretch/>
        </p:blipFill>
        <p:spPr>
          <a:xfrm>
            <a:off x="5073600" y="4338875"/>
            <a:ext cx="3756200" cy="200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1"/>
          <p:cNvPicPr preferRelativeResize="0"/>
          <p:nvPr/>
        </p:nvPicPr>
        <p:blipFill rotWithShape="1">
          <a:blip r:embed="rId4">
            <a:alphaModFix/>
          </a:blip>
          <a:srcRect b="14537"/>
          <a:stretch/>
        </p:blipFill>
        <p:spPr>
          <a:xfrm>
            <a:off x="755275" y="4338875"/>
            <a:ext cx="3756200" cy="200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1"/>
          <p:cNvSpPr txBox="1">
            <a:spLocks noGrp="1"/>
          </p:cNvSpPr>
          <p:nvPr>
            <p:ph type="title"/>
          </p:nvPr>
        </p:nvSpPr>
        <p:spPr>
          <a:xfrm>
            <a:off x="916700" y="365750"/>
            <a:ext cx="5631900" cy="6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r>
              <a:rPr lang="en-US" sz="3200" b="1">
                <a:latin typeface="Calibri"/>
                <a:ea typeface="Calibri"/>
                <a:cs typeface="Calibri"/>
                <a:sym typeface="Calibri"/>
              </a:rPr>
              <a:t>Why Is Healthcare So Expensive?</a:t>
            </a:r>
            <a:endParaRPr sz="3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A2CAE7-1F6E-4BA6-BD5C-6DC2B97513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421" b="2736"/>
          <a:stretch/>
        </p:blipFill>
        <p:spPr>
          <a:xfrm>
            <a:off x="5073600" y="1857375"/>
            <a:ext cx="3756200" cy="237172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/>
        </p:nvSpPr>
        <p:spPr>
          <a:xfrm>
            <a:off x="182880" y="1199125"/>
            <a:ext cx="47187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3B6EAC"/>
                </a:solidFill>
                <a:latin typeface="Calibri"/>
                <a:ea typeface="Calibri"/>
                <a:cs typeface="Calibri"/>
                <a:sym typeface="Calibri"/>
              </a:rPr>
              <a:t>Our workforce is quickly aging</a:t>
            </a:r>
            <a:endParaRPr sz="2800" dirty="0">
              <a:solidFill>
                <a:srgbClr val="3B6E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32"/>
          <p:cNvSpPr txBox="1"/>
          <p:nvPr/>
        </p:nvSpPr>
        <p:spPr>
          <a:xfrm>
            <a:off x="182874" y="1808800"/>
            <a:ext cx="8880300" cy="24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As of 2018, there were 162,075,000 people in the civilian labor force.</a:t>
            </a:r>
          </a:p>
          <a:p>
            <a:pPr marL="279400" indent="-298450">
              <a:spcBef>
                <a:spcPts val="480"/>
              </a:spcBef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Millennials/Generation Z (1977-Present): 51%</a:t>
            </a:r>
          </a:p>
          <a:p>
            <a:pPr marL="279400" indent="-298450">
              <a:spcBef>
                <a:spcPts val="480"/>
              </a:spcBef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Generation X (1965-1976): 26%</a:t>
            </a:r>
          </a:p>
          <a:p>
            <a:pPr marL="279400" indent="-298450">
              <a:spcBef>
                <a:spcPts val="480"/>
              </a:spcBef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Silent Generation/Baby Boomers (1964 or earlier): 23%</a:t>
            </a:r>
          </a:p>
        </p:txBody>
      </p:sp>
      <p:pic>
        <p:nvPicPr>
          <p:cNvPr id="199" name="Google Shape;1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942" y="4089035"/>
            <a:ext cx="1922116" cy="2279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2"/>
          <p:cNvPicPr preferRelativeResize="0"/>
          <p:nvPr/>
        </p:nvPicPr>
        <p:blipFill rotWithShape="1">
          <a:blip r:embed="rId4">
            <a:alphaModFix/>
          </a:blip>
          <a:srcRect r="44134"/>
          <a:stretch/>
        </p:blipFill>
        <p:spPr>
          <a:xfrm>
            <a:off x="5134938" y="4089025"/>
            <a:ext cx="1922124" cy="227929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2"/>
          <p:cNvSpPr txBox="1">
            <a:spLocks noGrp="1"/>
          </p:cNvSpPr>
          <p:nvPr>
            <p:ph type="title"/>
          </p:nvPr>
        </p:nvSpPr>
        <p:spPr>
          <a:xfrm>
            <a:off x="916700" y="365750"/>
            <a:ext cx="5631900" cy="6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r>
              <a:rPr lang="en-US" sz="3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 Aging Workforce</a:t>
            </a:r>
            <a:endParaRPr sz="3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95;p41">
            <a:extLst>
              <a:ext uri="{FF2B5EF4-FFF2-40B4-BE49-F238E27FC236}">
                <a16:creationId xmlns:a16="http://schemas.microsoft.com/office/drawing/2014/main" id="{DF6F7A2A-FBDD-4B22-BAD4-249355382D34}"/>
              </a:ext>
            </a:extLst>
          </p:cNvPr>
          <p:cNvSpPr txBox="1"/>
          <p:nvPr/>
        </p:nvSpPr>
        <p:spPr>
          <a:xfrm>
            <a:off x="252500" y="6360050"/>
            <a:ext cx="5943300" cy="1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Calibri"/>
                <a:ea typeface="Calibri"/>
                <a:cs typeface="Calibri"/>
                <a:sym typeface="Calibri"/>
              </a:rPr>
              <a:t>Source: BLS, 2019</a:t>
            </a:r>
            <a:endParaRPr sz="10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B8E547-142A-4885-849F-BD751D37B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848" y="2108643"/>
            <a:ext cx="3522607" cy="3636370"/>
          </a:xfrm>
          <a:prstGeom prst="rect">
            <a:avLst/>
          </a:prstGeom>
        </p:spPr>
      </p:pic>
      <p:sp>
        <p:nvSpPr>
          <p:cNvPr id="197" name="Google Shape;197;p32"/>
          <p:cNvSpPr txBox="1"/>
          <p:nvPr/>
        </p:nvSpPr>
        <p:spPr>
          <a:xfrm>
            <a:off x="182879" y="1199125"/>
            <a:ext cx="8696577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2800" dirty="0">
                <a:solidFill>
                  <a:srgbClr val="3B6EAC"/>
                </a:solidFill>
                <a:latin typeface="Calibri"/>
                <a:ea typeface="Calibri"/>
                <a:cs typeface="Calibri"/>
                <a:sym typeface="Calibri"/>
              </a:rPr>
              <a:t>Ranks 12th in percentage of residents age 65+ nationwide</a:t>
            </a:r>
            <a:endParaRPr lang="en-US" sz="2800" dirty="0">
              <a:solidFill>
                <a:srgbClr val="1326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 dirty="0">
              <a:solidFill>
                <a:srgbClr val="1326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32"/>
          <p:cNvSpPr txBox="1"/>
          <p:nvPr/>
        </p:nvSpPr>
        <p:spPr>
          <a:xfrm>
            <a:off x="182872" y="1808799"/>
            <a:ext cx="5363673" cy="4517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279400" indent="-298450">
              <a:spcBef>
                <a:spcPts val="480"/>
              </a:spcBef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Average lifespan for a Michigander 78</a:t>
            </a:r>
          </a:p>
          <a:p>
            <a:pPr>
              <a:spcBef>
                <a:spcPts val="480"/>
              </a:spcBef>
              <a:buClr>
                <a:srgbClr val="E98300"/>
              </a:buClr>
              <a:buSzPts val="2200"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	- 75 for Men</a:t>
            </a:r>
          </a:p>
          <a:p>
            <a:pPr>
              <a:spcBef>
                <a:spcPts val="480"/>
              </a:spcBef>
              <a:buClr>
                <a:srgbClr val="E98300"/>
              </a:buClr>
              <a:buSzPts val="2200"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	- 81 for Women</a:t>
            </a:r>
          </a:p>
          <a:p>
            <a:pPr>
              <a:spcBef>
                <a:spcPts val="480"/>
              </a:spcBef>
              <a:buClr>
                <a:srgbClr val="E98300"/>
              </a:buClr>
              <a:buSzPts val="2200"/>
            </a:pPr>
            <a:endParaRPr lang="en-US" sz="2200" dirty="0">
              <a:solidFill>
                <a:srgbClr val="1326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9400" indent="-298450">
              <a:spcBef>
                <a:spcPts val="480"/>
              </a:spcBef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Residents age 60 and older make up almost a </a:t>
            </a:r>
            <a:r>
              <a:rPr lang="en-US" sz="2200" b="1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quarter</a:t>
            </a: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 of the state’s population</a:t>
            </a:r>
          </a:p>
          <a:p>
            <a:pPr marL="279400" indent="-298450">
              <a:spcBef>
                <a:spcPts val="480"/>
              </a:spcBef>
              <a:buClr>
                <a:srgbClr val="E98300"/>
              </a:buClr>
              <a:buSzPts val="2200"/>
              <a:buFont typeface="Calibri"/>
              <a:buChar char="■"/>
            </a:pPr>
            <a:endParaRPr lang="en-US" sz="2200" dirty="0">
              <a:solidFill>
                <a:srgbClr val="1326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9400" indent="-298450">
              <a:spcBef>
                <a:spcPts val="480"/>
              </a:spcBef>
              <a:buClr>
                <a:srgbClr val="E98300"/>
              </a:buClr>
              <a:buSzPts val="2200"/>
              <a:buFont typeface="Calibri"/>
              <a:buChar char="■"/>
            </a:pPr>
            <a:r>
              <a:rPr lang="en-US" sz="2200" b="1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10,000</a:t>
            </a: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 Michigan Residents will reach retirement age </a:t>
            </a:r>
            <a:r>
              <a:rPr lang="en-US" sz="2200" b="1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each month until 2020 </a:t>
            </a:r>
            <a:r>
              <a:rPr lang="en-US" sz="2200" dirty="0">
                <a:solidFill>
                  <a:srgbClr val="132647"/>
                </a:solidFill>
                <a:latin typeface="Calibri"/>
                <a:ea typeface="Calibri"/>
                <a:cs typeface="Calibri"/>
                <a:sym typeface="Calibri"/>
              </a:rPr>
              <a:t>– and then the numbers will accelerate.</a:t>
            </a:r>
          </a:p>
          <a:p>
            <a:pPr>
              <a:spcBef>
                <a:spcPts val="480"/>
              </a:spcBef>
              <a:buClr>
                <a:srgbClr val="E98300"/>
              </a:buClr>
              <a:buSzPts val="2200"/>
            </a:pPr>
            <a:endParaRPr lang="en-US" sz="2200" dirty="0">
              <a:solidFill>
                <a:srgbClr val="1326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32"/>
          <p:cNvSpPr txBox="1">
            <a:spLocks noGrp="1"/>
          </p:cNvSpPr>
          <p:nvPr>
            <p:ph type="title"/>
          </p:nvPr>
        </p:nvSpPr>
        <p:spPr>
          <a:xfrm>
            <a:off x="916700" y="365750"/>
            <a:ext cx="5631900" cy="6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r>
              <a:rPr lang="en-US" sz="32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 Aging Workforce – Michigan </a:t>
            </a:r>
            <a:endParaRPr sz="32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95;p41">
            <a:extLst>
              <a:ext uri="{FF2B5EF4-FFF2-40B4-BE49-F238E27FC236}">
                <a16:creationId xmlns:a16="http://schemas.microsoft.com/office/drawing/2014/main" id="{7AB1C022-59A0-45E3-AF8F-4C50772EF513}"/>
              </a:ext>
            </a:extLst>
          </p:cNvPr>
          <p:cNvSpPr txBox="1"/>
          <p:nvPr/>
        </p:nvSpPr>
        <p:spPr>
          <a:xfrm>
            <a:off x="252500" y="6360050"/>
            <a:ext cx="5943300" cy="1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Calibri"/>
                <a:ea typeface="Calibri"/>
                <a:cs typeface="Calibri"/>
                <a:sym typeface="Calibri"/>
              </a:rPr>
              <a:t>Source: Blue Cross Blue Shield of Michigan, 2019</a:t>
            </a:r>
            <a:endParaRPr sz="10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370820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CEZID_ppt_lighttheme[1]">
  <a:themeElements>
    <a:clrScheme name="NCEZID Light PPT Colors">
      <a:dk1>
        <a:srgbClr val="0039A6"/>
      </a:dk1>
      <a:lt1>
        <a:srgbClr val="FFFFFF"/>
      </a:lt1>
      <a:dk2>
        <a:srgbClr val="3077FF"/>
      </a:dk2>
      <a:lt2>
        <a:srgbClr val="4B4B4B"/>
      </a:lt2>
      <a:accent1>
        <a:srgbClr val="BD3632"/>
      </a:accent1>
      <a:accent2>
        <a:srgbClr val="782327"/>
      </a:accent2>
      <a:accent3>
        <a:srgbClr val="7D7A00"/>
      </a:accent3>
      <a:accent4>
        <a:srgbClr val="156570"/>
      </a:accent4>
      <a:accent5>
        <a:srgbClr val="6E267B"/>
      </a:accent5>
      <a:accent6>
        <a:srgbClr val="002060"/>
      </a:accent6>
      <a:hlink>
        <a:srgbClr val="002060"/>
      </a:hlink>
      <a:folHlink>
        <a:srgbClr val="0053F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1196</TotalTime>
  <Words>1995</Words>
  <Application>Microsoft Office PowerPoint</Application>
  <PresentationFormat>On-screen Show (4:3)</PresentationFormat>
  <Paragraphs>360</Paragraphs>
  <Slides>39</Slides>
  <Notes>35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Corbel</vt:lpstr>
      <vt:lpstr>Courier New</vt:lpstr>
      <vt:lpstr>Calibri</vt:lpstr>
      <vt:lpstr>Open Sans</vt:lpstr>
      <vt:lpstr>Arial</vt:lpstr>
      <vt:lpstr>Noto Sans Symbols</vt:lpstr>
      <vt:lpstr>Arial Black</vt:lpstr>
      <vt:lpstr>Verdana</vt:lpstr>
      <vt:lpstr>Frame</vt:lpstr>
      <vt:lpstr>NCEZID_ppt_lighttheme[1]</vt:lpstr>
      <vt:lpstr>PowerPoint Presentation</vt:lpstr>
      <vt:lpstr>Points of Discussion</vt:lpstr>
      <vt:lpstr>Four Common Silos</vt:lpstr>
      <vt:lpstr>Four Common Silos</vt:lpstr>
      <vt:lpstr>Why it Matters</vt:lpstr>
      <vt:lpstr>PowerPoint Presentation</vt:lpstr>
      <vt:lpstr>Why Is Healthcare So Expensive?</vt:lpstr>
      <vt:lpstr>An Aging Workforce</vt:lpstr>
      <vt:lpstr>An Aging Workforce – Michigan </vt:lpstr>
      <vt:lpstr>Common Age-related Injuries</vt:lpstr>
      <vt:lpstr>Predictions for Future Workforce</vt:lpstr>
      <vt:lpstr>Cost of Obesity</vt:lpstr>
      <vt:lpstr>Prevalence of Self-reported Obesity Among U.S. Adults by State and Territory, BRFSS, 2011</vt:lpstr>
      <vt:lpstr>Prevalence of Self-reported Obesity Among U.S. Adults by State and Territory, BRFSS, 2013</vt:lpstr>
      <vt:lpstr>Prevalence of Self-reported Obesity Among U.S. Adults by State and Territory, BRFSS, 2015</vt:lpstr>
      <vt:lpstr>Prevalence of Self-reported Obesity Among U.S. Adults by State and Territory, BRFSS, 2017</vt:lpstr>
      <vt:lpstr>PowerPoint Presentation</vt:lpstr>
      <vt:lpstr>Costs of Poor Mental Health</vt:lpstr>
      <vt:lpstr>Work Related Stress</vt:lpstr>
      <vt:lpstr>Costs of Poor Mental Health</vt:lpstr>
      <vt:lpstr>Why Have Wellness and WC Not Mixed</vt:lpstr>
      <vt:lpstr>Impact on Cost Measures</vt:lpstr>
      <vt:lpstr>Impact on Cost Measures</vt:lpstr>
      <vt:lpstr>Worksite Safety and Wellness</vt:lpstr>
      <vt:lpstr>Management’s Perspective</vt:lpstr>
      <vt:lpstr>Management’s Perspective</vt:lpstr>
      <vt:lpstr>Create a Safety/Wellness Committee</vt:lpstr>
      <vt:lpstr>Metrics– Know Your Numbers</vt:lpstr>
      <vt:lpstr>Metrics– Know Your Numbers</vt:lpstr>
      <vt:lpstr>Metrics– Know Your Numbers</vt:lpstr>
      <vt:lpstr>What Are Employers Doing?</vt:lpstr>
      <vt:lpstr>What Are Employers Doing?</vt:lpstr>
      <vt:lpstr>Wellness Strategy</vt:lpstr>
      <vt:lpstr>Building a Business Plan</vt:lpstr>
      <vt:lpstr>Summary</vt:lpstr>
      <vt:lpstr>Questions</vt:lpstr>
      <vt:lpstr>PowerPoint Presentation</vt:lpstr>
      <vt:lpstr>WELCOA’s Seven Benchmarks</vt:lpstr>
      <vt:lpstr>Measuring Outcomes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Rubin Torrez</dc:creator>
  <cp:lastModifiedBy>Rubin Torrez</cp:lastModifiedBy>
  <cp:revision>101</cp:revision>
  <dcterms:modified xsi:type="dcterms:W3CDTF">2019-06-11T00:17:40Z</dcterms:modified>
</cp:coreProperties>
</file>